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1" r:id="rId7"/>
    <p:sldId id="269" r:id="rId8"/>
    <p:sldId id="260" r:id="rId9"/>
    <p:sldId id="268" r:id="rId10"/>
    <p:sldId id="263" r:id="rId11"/>
    <p:sldId id="262" r:id="rId12"/>
    <p:sldId id="266" r:id="rId13"/>
    <p:sldId id="26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D9"/>
    <a:srgbClr val="FA7CA5"/>
    <a:srgbClr val="FFD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50"/>
    <p:restoredTop sz="73788"/>
  </p:normalViewPr>
  <p:slideViewPr>
    <p:cSldViewPr snapToGrid="0">
      <p:cViewPr varScale="1">
        <p:scale>
          <a:sx n="82" d="100"/>
          <a:sy n="82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85A0A-771E-2F42-A156-D68CDD0F2AC2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803E0-6464-0540-B514-5FFA9B575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1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MM: electrostatic / coulombic interactions + </a:t>
            </a:r>
            <a:r>
              <a:rPr lang="en-US" dirty="0" err="1"/>
              <a:t>vDWs</a:t>
            </a:r>
            <a:endParaRPr lang="en-US" dirty="0"/>
          </a:p>
          <a:p>
            <a:endParaRPr lang="en-US" dirty="0"/>
          </a:p>
          <a:p>
            <a:r>
              <a:rPr lang="en-US" dirty="0"/>
              <a:t>GB solvation model : electrostatic (based on GB model) and nonpolar (based on SASA) solvation </a:t>
            </a:r>
            <a:r>
              <a:rPr lang="en-US" dirty="0" err="1"/>
              <a:t>energyes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Less computationally intensive than MM </a:t>
            </a:r>
            <a:r>
              <a:rPr lang="en-US" dirty="0" err="1"/>
              <a:t>poisson</a:t>
            </a:r>
            <a:r>
              <a:rPr lang="en-US" dirty="0"/>
              <a:t> Boltzmann </a:t>
            </a:r>
            <a:r>
              <a:rPr lang="en-US" dirty="0" err="1"/>
              <a:t>Sufarce</a:t>
            </a:r>
            <a:r>
              <a:rPr lang="en-US" dirty="0"/>
              <a:t> area, as it uses an implicit solvent model instead of an explicit one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03E0-6464-0540-B514-5FFA9B5756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81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to MMGBSA energies: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super expensive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Straightforward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Provides physically reasonable estimates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Approximation of the more accurate MMPBSA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03E0-6464-0540-B514-5FFA9B5756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86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03E0-6464-0540-B514-5FFA9B5756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03E0-6464-0540-B514-5FFA9B5756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52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EGB: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solvation free energy based on the Born equation (how the solvation energy changes with the solute's geometry and electrostatic properties)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ESURF: based on the solvent-accessible surface area (SASA)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03E0-6464-0540-B514-5FFA9B5756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03E0-6464-0540-B514-5FFA9B5756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3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803E0-6464-0540-B514-5FFA9B5756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6E409-6DD0-8D5C-CED1-7DCE9B364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828A4-465B-2701-DB41-6F7EA5363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685A-1F06-7427-9870-5CB2C207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3FA31-8525-4DEF-E6A7-DA553C76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37B35-0DC8-EEE4-F790-82BEA26C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3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39F8-0E68-D392-DDD6-508D9770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49CE2-3CD6-C2A2-E9B7-643051701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60C11-FBFE-A56D-5283-14AFCB08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42D0A-825D-B4B7-B710-00D78BD5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5B727-F691-8C77-B375-7F0F2C78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4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22AA3C-6939-E262-F98F-9A0C00165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70A5B8-F012-E4B0-DF10-80F6E9275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0F9D5-67CC-7FE2-92F8-71FB2984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93DF7-3FF3-4C24-CC22-435B87B2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387D2-C5CC-7637-8817-B94DD5C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B8FE-01A7-0E37-C105-6A548C38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F5734-C7DD-439E-6275-054D38CD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0C1F-3E8B-34B7-E0CE-FB76D6496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FFBCF-474B-19F8-9F57-1DC3A445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D1407-75A0-425D-9800-84DDD81B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1EF8-8131-91F5-F965-61583660A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5894-8113-8754-BCF4-AC479F6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2E62C-6DC9-C6BB-D779-25749F39D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C559C-0568-C6C3-782E-716509E8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7E5DA-A785-C4E0-433B-C5237BC1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1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5C91-B197-8779-9D67-F8CCAE20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C154-2EBE-C9B0-9643-388EFE025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988EF-6A6F-3ECE-E258-EEF0F2A79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4050A-85F9-9B36-EFC4-13D04EE0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C8EBF-2F09-ABA1-7277-7897FAEBD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AAAB4-E64A-E4AC-DDDA-753D0FD5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5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815B-B81C-6DD1-E36C-A73168CF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B78ED-A2AF-21A9-976D-9DC14C6DC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68A83-1BB1-19C4-C6C2-2FC4610E0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38D83-B6E8-B217-DD7D-3A4FEB0BB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2A38F-6532-9504-3B06-45A6D2A53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80AAB-9D11-CAF8-F64D-BE4EC56F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72416-084E-2A32-7E77-98E73C9E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B2F0E-9E54-74F2-041F-1FDC45B2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4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E423D-D389-AA8A-CF8A-9CB41BE4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65EEF4-39BB-5B08-4CA3-80EF09AA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61FE9-54A9-7775-A3AB-58C71A32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87ACB-3C90-800F-1A3D-EE3A89E3D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4FCE4-27BD-E0A0-041F-27CE03F6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001EB-BF69-166C-3016-8E26BEE7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6C2E1-D68A-F47D-7B69-3E9FD4FF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0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B472-E50E-08E7-FC35-8B9A63CE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A43A-9C33-9528-DD9E-5B64A20F2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074AC-3451-D766-0248-7486D3669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FFA56-7557-CBAF-C5C8-6BDA9B65C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6C8F7-FE04-AC57-3030-B2DE9BE3E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F3AE-8F9A-2662-ABF7-BB95EAB0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56AD-94EE-A84D-02F1-17F1C0C1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66E7BC-A142-0DDA-E7B8-026783953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0F715-7E49-3140-EE31-5096B22B7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4870D-DDD1-CE55-2175-4F120467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8CFC1-D980-802D-54CC-628E022C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DB5E9-C898-20C6-F180-51E8CBF1E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0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E23A0-887D-B7AF-6844-5DD915F6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4681B-4C0F-BBC5-799B-9A2254839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ABE22-BEDC-474B-14BC-DD102BB1B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B6B6F-28C0-B849-ACC2-A18F2756C8EE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F494C-8716-8F70-8AE0-5129A973D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94D20-8099-6274-C548-B63321C3F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651E0-C921-EE4F-86C7-D3A715D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6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s.uiuc.edu/Research/nam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8D38-C958-7D1C-5FD1-E3BC62FDF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MM-GBSA for Docked Small-molecule Ligands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9B5D5-E4C9-1F40-0DA8-058581C50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Anjali Dhar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 101.6 Final Project</a:t>
            </a:r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06/03/24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38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6F9BE3-3276-F033-E178-2E2BF9F7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16"/>
          <a:stretch/>
        </p:blipFill>
        <p:spPr>
          <a:xfrm>
            <a:off x="99003" y="754482"/>
            <a:ext cx="11986980" cy="5433545"/>
          </a:xfrm>
          <a:prstGeom prst="rect">
            <a:avLst/>
          </a:prstGeom>
        </p:spPr>
      </p:pic>
      <p:pic>
        <p:nvPicPr>
          <p:cNvPr id="5" name="Picture 4" descr="A comparison of a number of graphs&#10;&#10;Description automatically generated with medium confidence">
            <a:extLst>
              <a:ext uri="{FF2B5EF4-FFF2-40B4-BE49-F238E27FC236}">
                <a16:creationId xmlns:a16="http://schemas.microsoft.com/office/drawing/2014/main" id="{252B5B10-2FB9-6459-94A6-C8C9A54C4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5"/>
          <a:stretch/>
        </p:blipFill>
        <p:spPr>
          <a:xfrm>
            <a:off x="384668" y="1843365"/>
            <a:ext cx="11499803" cy="4155504"/>
          </a:xfrm>
          <a:prstGeom prst="rect">
            <a:avLst/>
          </a:prstGeom>
        </p:spPr>
      </p:pic>
      <p:pic>
        <p:nvPicPr>
          <p:cNvPr id="6" name="Picture 5" descr="A group of red and blue smoke&#10;&#10;Description automatically generated">
            <a:extLst>
              <a:ext uri="{FF2B5EF4-FFF2-40B4-BE49-F238E27FC236}">
                <a16:creationId xmlns:a16="http://schemas.microsoft.com/office/drawing/2014/main" id="{9987DF1E-44F4-D7E3-A36E-2E8006D51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22" t="73815" r="12172" b="13031"/>
          <a:stretch/>
        </p:blipFill>
        <p:spPr>
          <a:xfrm>
            <a:off x="1395812" y="5941631"/>
            <a:ext cx="969242" cy="796386"/>
          </a:xfrm>
          <a:prstGeom prst="rect">
            <a:avLst/>
          </a:prstGeom>
        </p:spPr>
      </p:pic>
      <p:pic>
        <p:nvPicPr>
          <p:cNvPr id="7" name="Picture 6" descr="A group of red and blue smoke&#10;&#10;Description automatically generated">
            <a:extLst>
              <a:ext uri="{FF2B5EF4-FFF2-40B4-BE49-F238E27FC236}">
                <a16:creationId xmlns:a16="http://schemas.microsoft.com/office/drawing/2014/main" id="{4B033E71-7561-B134-0373-750AEA567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53882" r="28088" b="32964"/>
          <a:stretch/>
        </p:blipFill>
        <p:spPr>
          <a:xfrm>
            <a:off x="2260535" y="5925859"/>
            <a:ext cx="1024430" cy="800585"/>
          </a:xfrm>
          <a:prstGeom prst="rect">
            <a:avLst/>
          </a:prstGeom>
        </p:spPr>
      </p:pic>
      <p:pic>
        <p:nvPicPr>
          <p:cNvPr id="8" name="Picture 7" descr="A group of red and blue smoke&#10;&#10;Description automatically generated">
            <a:extLst>
              <a:ext uri="{FF2B5EF4-FFF2-40B4-BE49-F238E27FC236}">
                <a16:creationId xmlns:a16="http://schemas.microsoft.com/office/drawing/2014/main" id="{98E4BDE2-F008-D90E-0490-7E4927021D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5" t="35640" r="27595" b="55344"/>
          <a:stretch/>
        </p:blipFill>
        <p:spPr>
          <a:xfrm>
            <a:off x="3281927" y="5958231"/>
            <a:ext cx="1290739" cy="691377"/>
          </a:xfrm>
          <a:prstGeom prst="rect">
            <a:avLst/>
          </a:prstGeom>
        </p:spPr>
      </p:pic>
      <p:pic>
        <p:nvPicPr>
          <p:cNvPr id="9" name="Picture 8" descr="A group of red and blue smoke&#10;&#10;Description automatically generated">
            <a:extLst>
              <a:ext uri="{FF2B5EF4-FFF2-40B4-BE49-F238E27FC236}">
                <a16:creationId xmlns:a16="http://schemas.microsoft.com/office/drawing/2014/main" id="{34F5DCD4-08CE-59CE-1D7E-8D4EEE60A7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56" t="16837" r="59133" b="74989"/>
          <a:stretch/>
        </p:blipFill>
        <p:spPr>
          <a:xfrm>
            <a:off x="4558506" y="6045740"/>
            <a:ext cx="1411533" cy="617481"/>
          </a:xfrm>
          <a:prstGeom prst="rect">
            <a:avLst/>
          </a:prstGeom>
        </p:spPr>
      </p:pic>
      <p:pic>
        <p:nvPicPr>
          <p:cNvPr id="10" name="Picture 9" descr="A group of red and blue smoke&#10;&#10;Description automatically generated">
            <a:extLst>
              <a:ext uri="{FF2B5EF4-FFF2-40B4-BE49-F238E27FC236}">
                <a16:creationId xmlns:a16="http://schemas.microsoft.com/office/drawing/2014/main" id="{520AC7EA-3BB6-D35A-E580-8BB5F7220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22" t="73815" r="12172" b="13031"/>
          <a:stretch/>
        </p:blipFill>
        <p:spPr>
          <a:xfrm>
            <a:off x="7166629" y="5925031"/>
            <a:ext cx="969242" cy="796386"/>
          </a:xfrm>
          <a:prstGeom prst="rect">
            <a:avLst/>
          </a:prstGeom>
        </p:spPr>
      </p:pic>
      <p:pic>
        <p:nvPicPr>
          <p:cNvPr id="11" name="Picture 10" descr="A group of red and blue smoke&#10;&#10;Description automatically generated">
            <a:extLst>
              <a:ext uri="{FF2B5EF4-FFF2-40B4-BE49-F238E27FC236}">
                <a16:creationId xmlns:a16="http://schemas.microsoft.com/office/drawing/2014/main" id="{97C1A2F9-9954-AEC7-51A5-B4FAB6DAB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53882" r="28088" b="32964"/>
          <a:stretch/>
        </p:blipFill>
        <p:spPr>
          <a:xfrm>
            <a:off x="8031352" y="5909259"/>
            <a:ext cx="1024430" cy="800585"/>
          </a:xfrm>
          <a:prstGeom prst="rect">
            <a:avLst/>
          </a:prstGeom>
        </p:spPr>
      </p:pic>
      <p:pic>
        <p:nvPicPr>
          <p:cNvPr id="12" name="Picture 11" descr="A group of red and blue smoke&#10;&#10;Description automatically generated">
            <a:extLst>
              <a:ext uri="{FF2B5EF4-FFF2-40B4-BE49-F238E27FC236}">
                <a16:creationId xmlns:a16="http://schemas.microsoft.com/office/drawing/2014/main" id="{7CB18BAE-C39E-9467-A3B1-DA6926213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5" t="35640" r="27595" b="55344"/>
          <a:stretch/>
        </p:blipFill>
        <p:spPr>
          <a:xfrm>
            <a:off x="9052744" y="5941631"/>
            <a:ext cx="1290739" cy="691377"/>
          </a:xfrm>
          <a:prstGeom prst="rect">
            <a:avLst/>
          </a:prstGeom>
        </p:spPr>
      </p:pic>
      <p:pic>
        <p:nvPicPr>
          <p:cNvPr id="13" name="Picture 12" descr="A group of red and blue smoke&#10;&#10;Description automatically generated">
            <a:extLst>
              <a:ext uri="{FF2B5EF4-FFF2-40B4-BE49-F238E27FC236}">
                <a16:creationId xmlns:a16="http://schemas.microsoft.com/office/drawing/2014/main" id="{26D87BE4-3DEA-F995-38B5-199D3CD21B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56" t="16837" r="59133" b="74989"/>
          <a:stretch/>
        </p:blipFill>
        <p:spPr>
          <a:xfrm>
            <a:off x="10329323" y="6029140"/>
            <a:ext cx="1411533" cy="6174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39" y="10595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normalized scores for docked poses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81D549D-5D57-91AE-2FFB-740CEA35F518}"/>
              </a:ext>
            </a:extLst>
          </p:cNvPr>
          <p:cNvSpPr/>
          <p:nvPr/>
        </p:nvSpPr>
        <p:spPr>
          <a:xfrm rot="832627">
            <a:off x="10850265" y="1472300"/>
            <a:ext cx="1329202" cy="592434"/>
          </a:xfrm>
          <a:prstGeom prst="ellipse">
            <a:avLst/>
          </a:prstGeom>
          <a:solidFill>
            <a:srgbClr val="FA7C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 suck!</a:t>
            </a:r>
          </a:p>
        </p:txBody>
      </p:sp>
    </p:spTree>
    <p:extLst>
      <p:ext uri="{BB962C8B-B14F-4D97-AF65-F5344CB8AC3E}">
        <p14:creationId xmlns:p14="http://schemas.microsoft.com/office/powerpoint/2010/main" val="1148942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622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MM-GBSA energies for MD &amp; docked poses</a:t>
            </a:r>
          </a:p>
        </p:txBody>
      </p:sp>
      <p:pic>
        <p:nvPicPr>
          <p:cNvPr id="5" name="Picture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C9C1281C-6DA3-9A9C-81E8-37676FA3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26" y="1810569"/>
            <a:ext cx="5313221" cy="4131062"/>
          </a:xfrm>
          <a:prstGeom prst="rect">
            <a:avLst/>
          </a:prstGeom>
        </p:spPr>
      </p:pic>
      <p:pic>
        <p:nvPicPr>
          <p:cNvPr id="7" name="Picture 6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50761986-AA65-EE0A-BBA4-645852DFD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11" y="1758374"/>
            <a:ext cx="4895372" cy="4129140"/>
          </a:xfrm>
          <a:prstGeom prst="rect">
            <a:avLst/>
          </a:prstGeom>
        </p:spPr>
      </p:pic>
      <p:pic>
        <p:nvPicPr>
          <p:cNvPr id="8" name="Picture 7" descr="A group of red and blue smoke&#10;&#10;Description automatically generated">
            <a:extLst>
              <a:ext uri="{FF2B5EF4-FFF2-40B4-BE49-F238E27FC236}">
                <a16:creationId xmlns:a16="http://schemas.microsoft.com/office/drawing/2014/main" id="{E91C0EDF-892A-2CFB-9094-8CDE08E4EB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22" t="73815" r="12172" b="13031"/>
          <a:stretch/>
        </p:blipFill>
        <p:spPr>
          <a:xfrm>
            <a:off x="1395812" y="5941631"/>
            <a:ext cx="969242" cy="796386"/>
          </a:xfrm>
          <a:prstGeom prst="rect">
            <a:avLst/>
          </a:prstGeom>
        </p:spPr>
      </p:pic>
      <p:pic>
        <p:nvPicPr>
          <p:cNvPr id="9" name="Picture 8" descr="A group of red and blue smoke&#10;&#10;Description automatically generated">
            <a:extLst>
              <a:ext uri="{FF2B5EF4-FFF2-40B4-BE49-F238E27FC236}">
                <a16:creationId xmlns:a16="http://schemas.microsoft.com/office/drawing/2014/main" id="{2976D993-46DA-65BF-C7E2-7B1FE8FBB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53882" r="28088" b="32964"/>
          <a:stretch/>
        </p:blipFill>
        <p:spPr>
          <a:xfrm>
            <a:off x="2260535" y="5925859"/>
            <a:ext cx="1024430" cy="800585"/>
          </a:xfrm>
          <a:prstGeom prst="rect">
            <a:avLst/>
          </a:prstGeom>
        </p:spPr>
      </p:pic>
      <p:pic>
        <p:nvPicPr>
          <p:cNvPr id="10" name="Picture 9" descr="A group of red and blue smoke&#10;&#10;Description automatically generated">
            <a:extLst>
              <a:ext uri="{FF2B5EF4-FFF2-40B4-BE49-F238E27FC236}">
                <a16:creationId xmlns:a16="http://schemas.microsoft.com/office/drawing/2014/main" id="{A8009F97-BABB-43B9-6EA5-A954DEADA5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5" t="35640" r="27595" b="55344"/>
          <a:stretch/>
        </p:blipFill>
        <p:spPr>
          <a:xfrm>
            <a:off x="3281927" y="5958231"/>
            <a:ext cx="1290739" cy="691377"/>
          </a:xfrm>
          <a:prstGeom prst="rect">
            <a:avLst/>
          </a:prstGeom>
        </p:spPr>
      </p:pic>
      <p:pic>
        <p:nvPicPr>
          <p:cNvPr id="11" name="Picture 10" descr="A group of red and blue smoke&#10;&#10;Description automatically generated">
            <a:extLst>
              <a:ext uri="{FF2B5EF4-FFF2-40B4-BE49-F238E27FC236}">
                <a16:creationId xmlns:a16="http://schemas.microsoft.com/office/drawing/2014/main" id="{0D6F3451-CEDE-3EA9-E23E-B8B200F0C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56" t="16837" r="59133" b="74989"/>
          <a:stretch/>
        </p:blipFill>
        <p:spPr>
          <a:xfrm>
            <a:off x="4558506" y="6045740"/>
            <a:ext cx="1411533" cy="617481"/>
          </a:xfrm>
          <a:prstGeom prst="rect">
            <a:avLst/>
          </a:prstGeom>
        </p:spPr>
      </p:pic>
      <p:pic>
        <p:nvPicPr>
          <p:cNvPr id="12" name="Picture 11" descr="A group of red and blue smoke&#10;&#10;Description automatically generated">
            <a:extLst>
              <a:ext uri="{FF2B5EF4-FFF2-40B4-BE49-F238E27FC236}">
                <a16:creationId xmlns:a16="http://schemas.microsoft.com/office/drawing/2014/main" id="{8DD8D8B5-38A5-9607-4AC5-424345BEB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22" t="73815" r="12172" b="13031"/>
          <a:stretch/>
        </p:blipFill>
        <p:spPr>
          <a:xfrm>
            <a:off x="7166629" y="5925031"/>
            <a:ext cx="969242" cy="796386"/>
          </a:xfrm>
          <a:prstGeom prst="rect">
            <a:avLst/>
          </a:prstGeom>
        </p:spPr>
      </p:pic>
      <p:pic>
        <p:nvPicPr>
          <p:cNvPr id="13" name="Picture 12" descr="A group of red and blue smoke&#10;&#10;Description automatically generated">
            <a:extLst>
              <a:ext uri="{FF2B5EF4-FFF2-40B4-BE49-F238E27FC236}">
                <a16:creationId xmlns:a16="http://schemas.microsoft.com/office/drawing/2014/main" id="{8456788D-8CB1-33B8-AC80-5D70398DD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12" t="53882" r="28088" b="32964"/>
          <a:stretch/>
        </p:blipFill>
        <p:spPr>
          <a:xfrm>
            <a:off x="8031352" y="5909259"/>
            <a:ext cx="1024430" cy="800585"/>
          </a:xfrm>
          <a:prstGeom prst="rect">
            <a:avLst/>
          </a:prstGeom>
        </p:spPr>
      </p:pic>
      <p:pic>
        <p:nvPicPr>
          <p:cNvPr id="14" name="Picture 13" descr="A group of red and blue smoke&#10;&#10;Description automatically generated">
            <a:extLst>
              <a:ext uri="{FF2B5EF4-FFF2-40B4-BE49-F238E27FC236}">
                <a16:creationId xmlns:a16="http://schemas.microsoft.com/office/drawing/2014/main" id="{9C9D1181-BB47-E75B-18FF-122BC1009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5" t="35640" r="27595" b="55344"/>
          <a:stretch/>
        </p:blipFill>
        <p:spPr>
          <a:xfrm>
            <a:off x="9052744" y="5941631"/>
            <a:ext cx="1290739" cy="691377"/>
          </a:xfrm>
          <a:prstGeom prst="rect">
            <a:avLst/>
          </a:prstGeom>
        </p:spPr>
      </p:pic>
      <p:pic>
        <p:nvPicPr>
          <p:cNvPr id="15" name="Picture 14" descr="A group of red and blue smoke&#10;&#10;Description automatically generated">
            <a:extLst>
              <a:ext uri="{FF2B5EF4-FFF2-40B4-BE49-F238E27FC236}">
                <a16:creationId xmlns:a16="http://schemas.microsoft.com/office/drawing/2014/main" id="{C5F3E0BF-7FB8-5809-5EC5-4C5DB0AFBD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56" t="16837" r="59133" b="74989"/>
          <a:stretch/>
        </p:blipFill>
        <p:spPr>
          <a:xfrm>
            <a:off x="10329323" y="6029140"/>
            <a:ext cx="1411533" cy="6174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C83947-AE20-F90B-CD82-88B3E7435B8C}"/>
              </a:ext>
            </a:extLst>
          </p:cNvPr>
          <p:cNvSpPr txBox="1"/>
          <p:nvPr/>
        </p:nvSpPr>
        <p:spPr>
          <a:xfrm>
            <a:off x="2260535" y="1417477"/>
            <a:ext cx="255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ensemble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11A01-8BE8-D03A-D44A-B7EEEE145818}"/>
              </a:ext>
            </a:extLst>
          </p:cNvPr>
          <p:cNvSpPr txBox="1"/>
          <p:nvPr/>
        </p:nvSpPr>
        <p:spPr>
          <a:xfrm>
            <a:off x="7788542" y="1429514"/>
            <a:ext cx="3124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AutoDock Vina ensemble</a:t>
            </a:r>
          </a:p>
        </p:txBody>
      </p:sp>
    </p:spTree>
    <p:extLst>
      <p:ext uri="{BB962C8B-B14F-4D97-AF65-F5344CB8AC3E}">
        <p14:creationId xmlns:p14="http://schemas.microsoft.com/office/powerpoint/2010/main" val="2392452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look: kernel density estimate plots </a:t>
            </a:r>
          </a:p>
        </p:txBody>
      </p:sp>
      <p:pic>
        <p:nvPicPr>
          <p:cNvPr id="5" name="Picture 4" descr="A graph of energy and energy&#10;&#10;Description automatically generated">
            <a:extLst>
              <a:ext uri="{FF2B5EF4-FFF2-40B4-BE49-F238E27FC236}">
                <a16:creationId xmlns:a16="http://schemas.microsoft.com/office/drawing/2014/main" id="{E9BE7466-CEB9-AF81-7727-945F84FAD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75" y="2161309"/>
            <a:ext cx="5073498" cy="3814205"/>
          </a:xfrm>
          <a:prstGeom prst="rect">
            <a:avLst/>
          </a:prstGeom>
        </p:spPr>
      </p:pic>
      <p:pic>
        <p:nvPicPr>
          <p:cNvPr id="7" name="Picture 6" descr="A graph of energy and numbers&#10;&#10;Description automatically generated with medium confidence">
            <a:extLst>
              <a:ext uri="{FF2B5EF4-FFF2-40B4-BE49-F238E27FC236}">
                <a16:creationId xmlns:a16="http://schemas.microsoft.com/office/drawing/2014/main" id="{E095ADDC-4D3D-5645-0D06-BB824CBC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1308"/>
            <a:ext cx="5146151" cy="3814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DBC0C2-3A91-6AA8-B9E5-8311B7E01E68}"/>
              </a:ext>
            </a:extLst>
          </p:cNvPr>
          <p:cNvSpPr txBox="1"/>
          <p:nvPr/>
        </p:nvSpPr>
        <p:spPr>
          <a:xfrm>
            <a:off x="2213035" y="1654982"/>
            <a:ext cx="255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0D995-10FB-0C4D-F2CA-99CD79FC287D}"/>
              </a:ext>
            </a:extLst>
          </p:cNvPr>
          <p:cNvSpPr txBox="1"/>
          <p:nvPr/>
        </p:nvSpPr>
        <p:spPr>
          <a:xfrm>
            <a:off x="7562913" y="1667019"/>
            <a:ext cx="3124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AutoDock Vina ensemble</a:t>
            </a:r>
          </a:p>
        </p:txBody>
      </p:sp>
    </p:spTree>
    <p:extLst>
      <p:ext uri="{BB962C8B-B14F-4D97-AF65-F5344CB8AC3E}">
        <p14:creationId xmlns:p14="http://schemas.microsoft.com/office/powerpoint/2010/main" val="342414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next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67102B-BAB9-35BA-7AE3-08E26FC020F2}"/>
              </a:ext>
            </a:extLst>
          </p:cNvPr>
          <p:cNvSpPr txBox="1">
            <a:spLocks/>
          </p:cNvSpPr>
          <p:nvPr/>
        </p:nvSpPr>
        <p:spPr>
          <a:xfrm>
            <a:off x="838200" y="1791929"/>
            <a:ext cx="10681766" cy="4525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	Minimize docked pose to reduce negative solvent effects </a:t>
            </a:r>
          </a:p>
          <a:p>
            <a:pPr algn="l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observed in the docked ensemble</a:t>
            </a:r>
          </a:p>
          <a:p>
            <a:pPr algn="l"/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3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 improper ligand torsions with </a:t>
            </a:r>
            <a:r>
              <a:rPr lang="en-US" sz="3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frmod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get MM-GBSA </a:t>
            </a:r>
          </a:p>
          <a:p>
            <a:pPr algn="l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energies for DiffDock</a:t>
            </a:r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 descr="A group of red and blue smoke&#10;&#10;Description automatically generated">
            <a:extLst>
              <a:ext uri="{FF2B5EF4-FFF2-40B4-BE49-F238E27FC236}">
                <a16:creationId xmlns:a16="http://schemas.microsoft.com/office/drawing/2014/main" id="{F0C4D6D2-644B-5D2A-8008-D501FF6E5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22" t="73815" r="12172" b="13031"/>
          <a:stretch/>
        </p:blipFill>
        <p:spPr>
          <a:xfrm>
            <a:off x="1288934" y="5520720"/>
            <a:ext cx="969242" cy="796386"/>
          </a:xfrm>
          <a:prstGeom prst="rect">
            <a:avLst/>
          </a:prstGeom>
        </p:spPr>
      </p:pic>
      <p:pic>
        <p:nvPicPr>
          <p:cNvPr id="5" name="Picture 4" descr="A group of red and blue smoke&#10;&#10;Description automatically generated">
            <a:extLst>
              <a:ext uri="{FF2B5EF4-FFF2-40B4-BE49-F238E27FC236}">
                <a16:creationId xmlns:a16="http://schemas.microsoft.com/office/drawing/2014/main" id="{AA5CB4D5-CEDC-0865-4A4E-4569FAEB5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12" t="53882" r="28088" b="32964"/>
          <a:stretch/>
        </p:blipFill>
        <p:spPr>
          <a:xfrm>
            <a:off x="2153657" y="5504948"/>
            <a:ext cx="1024430" cy="800585"/>
          </a:xfrm>
          <a:prstGeom prst="rect">
            <a:avLst/>
          </a:prstGeom>
        </p:spPr>
      </p:pic>
      <p:pic>
        <p:nvPicPr>
          <p:cNvPr id="6" name="Picture 5" descr="A group of red and blue smoke&#10;&#10;Description automatically generated">
            <a:extLst>
              <a:ext uri="{FF2B5EF4-FFF2-40B4-BE49-F238E27FC236}">
                <a16:creationId xmlns:a16="http://schemas.microsoft.com/office/drawing/2014/main" id="{CC9561F9-9802-4146-4038-6304C6264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05" t="35640" r="27595" b="55344"/>
          <a:stretch/>
        </p:blipFill>
        <p:spPr>
          <a:xfrm>
            <a:off x="3175049" y="5537320"/>
            <a:ext cx="1290739" cy="691377"/>
          </a:xfrm>
          <a:prstGeom prst="rect">
            <a:avLst/>
          </a:prstGeom>
        </p:spPr>
      </p:pic>
      <p:pic>
        <p:nvPicPr>
          <p:cNvPr id="7" name="Picture 6" descr="A group of red and blue smoke&#10;&#10;Description automatically generated">
            <a:extLst>
              <a:ext uri="{FF2B5EF4-FFF2-40B4-BE49-F238E27FC236}">
                <a16:creationId xmlns:a16="http://schemas.microsoft.com/office/drawing/2014/main" id="{A9C1A70D-127E-8F97-5020-BBA4E9CB3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6" t="16837" r="59133" b="74989"/>
          <a:stretch/>
        </p:blipFill>
        <p:spPr>
          <a:xfrm>
            <a:off x="4451628" y="5624829"/>
            <a:ext cx="1411533" cy="617481"/>
          </a:xfrm>
          <a:prstGeom prst="rect">
            <a:avLst/>
          </a:prstGeom>
        </p:spPr>
      </p:pic>
      <p:pic>
        <p:nvPicPr>
          <p:cNvPr id="8" name="Picture 7" descr="A group of red and blue smoke&#10;&#10;Description automatically generated">
            <a:extLst>
              <a:ext uri="{FF2B5EF4-FFF2-40B4-BE49-F238E27FC236}">
                <a16:creationId xmlns:a16="http://schemas.microsoft.com/office/drawing/2014/main" id="{23F5C4B4-C81B-8462-8A01-383EB5359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22" t="73815" r="12172" b="13031"/>
          <a:stretch/>
        </p:blipFill>
        <p:spPr>
          <a:xfrm>
            <a:off x="5863161" y="5465009"/>
            <a:ext cx="969242" cy="796386"/>
          </a:xfrm>
          <a:prstGeom prst="rect">
            <a:avLst/>
          </a:prstGeom>
        </p:spPr>
      </p:pic>
      <p:pic>
        <p:nvPicPr>
          <p:cNvPr id="9" name="Picture 8" descr="A group of red and blue smoke&#10;&#10;Description automatically generated">
            <a:extLst>
              <a:ext uri="{FF2B5EF4-FFF2-40B4-BE49-F238E27FC236}">
                <a16:creationId xmlns:a16="http://schemas.microsoft.com/office/drawing/2014/main" id="{CDC03940-FBB8-86F3-F29B-C01EFA08A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12" t="53882" r="28088" b="32964"/>
          <a:stretch/>
        </p:blipFill>
        <p:spPr>
          <a:xfrm>
            <a:off x="6727884" y="5449237"/>
            <a:ext cx="1024430" cy="800585"/>
          </a:xfrm>
          <a:prstGeom prst="rect">
            <a:avLst/>
          </a:prstGeom>
        </p:spPr>
      </p:pic>
      <p:pic>
        <p:nvPicPr>
          <p:cNvPr id="10" name="Picture 9" descr="A group of red and blue smoke&#10;&#10;Description automatically generated">
            <a:extLst>
              <a:ext uri="{FF2B5EF4-FFF2-40B4-BE49-F238E27FC236}">
                <a16:creationId xmlns:a16="http://schemas.microsoft.com/office/drawing/2014/main" id="{E3EE03E8-C1D1-9265-E9D6-2DA67B8A6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05" t="35640" r="27595" b="55344"/>
          <a:stretch/>
        </p:blipFill>
        <p:spPr>
          <a:xfrm>
            <a:off x="7749276" y="5481609"/>
            <a:ext cx="1290739" cy="691377"/>
          </a:xfrm>
          <a:prstGeom prst="rect">
            <a:avLst/>
          </a:prstGeom>
        </p:spPr>
      </p:pic>
      <p:pic>
        <p:nvPicPr>
          <p:cNvPr id="11" name="Picture 10" descr="A group of red and blue smoke&#10;&#10;Description automatically generated">
            <a:extLst>
              <a:ext uri="{FF2B5EF4-FFF2-40B4-BE49-F238E27FC236}">
                <a16:creationId xmlns:a16="http://schemas.microsoft.com/office/drawing/2014/main" id="{714A5698-4619-145E-6198-C0425A601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6" t="16837" r="59133" b="74989"/>
          <a:stretch/>
        </p:blipFill>
        <p:spPr>
          <a:xfrm>
            <a:off x="9025855" y="5569118"/>
            <a:ext cx="1411533" cy="617481"/>
          </a:xfrm>
          <a:prstGeom prst="rect">
            <a:avLst/>
          </a:prstGeom>
        </p:spPr>
      </p:pic>
      <p:pic>
        <p:nvPicPr>
          <p:cNvPr id="12" name="Picture 11" descr="A group of red and blue smoke&#10;&#10;Description automatically generated">
            <a:extLst>
              <a:ext uri="{FF2B5EF4-FFF2-40B4-BE49-F238E27FC236}">
                <a16:creationId xmlns:a16="http://schemas.microsoft.com/office/drawing/2014/main" id="{1520BAE4-2CAA-3AA2-8DBA-1C4B4DC41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22" t="73815" r="12172" b="13031"/>
          <a:stretch/>
        </p:blipFill>
        <p:spPr>
          <a:xfrm>
            <a:off x="10482785" y="5370396"/>
            <a:ext cx="969242" cy="796386"/>
          </a:xfrm>
          <a:prstGeom prst="rect">
            <a:avLst/>
          </a:prstGeom>
        </p:spPr>
      </p:pic>
      <p:pic>
        <p:nvPicPr>
          <p:cNvPr id="13" name="Picture 12" descr="A group of red and blue smoke&#10;&#10;Description automatically generated">
            <a:extLst>
              <a:ext uri="{FF2B5EF4-FFF2-40B4-BE49-F238E27FC236}">
                <a16:creationId xmlns:a16="http://schemas.microsoft.com/office/drawing/2014/main" id="{4DEA1351-A9F9-B307-C71E-16634807B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12" t="53882" r="28088" b="32964"/>
          <a:stretch/>
        </p:blipFill>
        <p:spPr>
          <a:xfrm>
            <a:off x="11347508" y="5354624"/>
            <a:ext cx="1024430" cy="800585"/>
          </a:xfrm>
          <a:prstGeom prst="rect">
            <a:avLst/>
          </a:prstGeom>
        </p:spPr>
      </p:pic>
      <p:pic>
        <p:nvPicPr>
          <p:cNvPr id="19" name="Picture 18" descr="A group of red and blue smoke&#10;&#10;Description automatically generated">
            <a:extLst>
              <a:ext uri="{FF2B5EF4-FFF2-40B4-BE49-F238E27FC236}">
                <a16:creationId xmlns:a16="http://schemas.microsoft.com/office/drawing/2014/main" id="{307B9FA5-EE99-C0FD-D9F4-F0AD0EB99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6" t="16837" r="59133" b="74989"/>
          <a:stretch/>
        </p:blipFill>
        <p:spPr>
          <a:xfrm>
            <a:off x="-106878" y="5611216"/>
            <a:ext cx="1411533" cy="6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26CA5-8DC0-A47A-C738-8DC8CA683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Walker, R. and T.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Steinbrecher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MM-PBSA.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AmberTools24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(2006)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Born implicit solvent. </a:t>
            </a:r>
            <a:r>
              <a:rPr lang="en-US" sz="16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http://www.ks.uiuc.edu/Research/namd/</a:t>
            </a:r>
            <a:r>
              <a:rPr lang="en-US" sz="160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i="0" u="none" strike="noStrike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Weng, G. et. al. Assessing the performance of MM/PBSA and MM/GBSA methods. 9. Prediction reliability of binding affinities and binding poses for protein-peptide complexes. (2019)</a:t>
            </a:r>
          </a:p>
          <a:p>
            <a:r>
              <a:rPr lang="en-US" sz="16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Guimaraes, C. and M. Cardozo. MM-GB/SA Rescoring of Docking Poses in Structure-Based Lead Optimization. (2008)</a:t>
            </a:r>
          </a:p>
          <a:p>
            <a:endParaRPr lang="en-US" sz="1600" i="0" u="none" strike="noStrike" dirty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46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9904"/>
            <a:ext cx="10515600" cy="1325563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Molecular Mechanics Generalized Born Surface Area (MM-GBSA)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diagram of a circle and a bind&#10;&#10;Description automatically generated with medium confidence">
            <a:extLst>
              <a:ext uri="{FF2B5EF4-FFF2-40B4-BE49-F238E27FC236}">
                <a16:creationId xmlns:a16="http://schemas.microsoft.com/office/drawing/2014/main" id="{3FBDAF94-BAD5-06EE-DAEF-076221425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5678" y="2538900"/>
            <a:ext cx="3706092" cy="156159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B57E49-24B5-B6FD-7B27-8D9267F52715}"/>
              </a:ext>
            </a:extLst>
          </p:cNvPr>
          <p:cNvSpPr txBox="1"/>
          <p:nvPr/>
        </p:nvSpPr>
        <p:spPr>
          <a:xfrm>
            <a:off x="771939" y="2296976"/>
            <a:ext cx="357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free energy of binding!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4A5DD-7797-C8B6-5FB8-CAE7CB37F8F0}"/>
              </a:ext>
            </a:extLst>
          </p:cNvPr>
          <p:cNvSpPr txBox="1"/>
          <p:nvPr/>
        </p:nvSpPr>
        <p:spPr>
          <a:xfrm>
            <a:off x="-1752377" y="6488668"/>
            <a:ext cx="861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Walker, R. and T.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Steinbrecher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MM-PBSA.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AmberTools24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(2006)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6817D8B-04DD-3803-E8D9-0F8DC005EAA5}"/>
              </a:ext>
            </a:extLst>
          </p:cNvPr>
          <p:cNvSpPr/>
          <p:nvPr/>
        </p:nvSpPr>
        <p:spPr>
          <a:xfrm>
            <a:off x="622947" y="4312275"/>
            <a:ext cx="3866323" cy="1440517"/>
          </a:xfrm>
          <a:prstGeom prst="roundRect">
            <a:avLst/>
          </a:prstGeom>
          <a:solidFill>
            <a:srgbClr val="009E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molecular mechanics &amp; the Generalized Born implicit solvation model</a:t>
            </a:r>
          </a:p>
        </p:txBody>
      </p:sp>
      <p:pic>
        <p:nvPicPr>
          <p:cNvPr id="17" name="Picture 16" descr="A diagram of a diagram of a variety of symbols&#10;&#10;Description automatically generated with medium confidence">
            <a:extLst>
              <a:ext uri="{FF2B5EF4-FFF2-40B4-BE49-F238E27FC236}">
                <a16:creationId xmlns:a16="http://schemas.microsoft.com/office/drawing/2014/main" id="{65BDA302-3001-650E-DF3D-B348AAB9B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896" y="2004065"/>
            <a:ext cx="6125426" cy="37604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1386E9-BBC9-CA56-D52C-73C79E23786C}"/>
              </a:ext>
            </a:extLst>
          </p:cNvPr>
          <p:cNvSpPr txBox="1"/>
          <p:nvPr/>
        </p:nvSpPr>
        <p:spPr>
          <a:xfrm>
            <a:off x="6636824" y="1691889"/>
            <a:ext cx="357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we get it: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BC7DE0-B045-B354-F510-D7160CB27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008" y="5655360"/>
            <a:ext cx="7315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6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we want to do MM-GBSA? </a:t>
            </a:r>
          </a:p>
        </p:txBody>
      </p:sp>
      <p:pic>
        <p:nvPicPr>
          <p:cNvPr id="4" name="Picture 3" descr="A structure of a molecule&#10;&#10;Description automatically generated">
            <a:extLst>
              <a:ext uri="{FF2B5EF4-FFF2-40B4-BE49-F238E27FC236}">
                <a16:creationId xmlns:a16="http://schemas.microsoft.com/office/drawing/2014/main" id="{DC99DA8A-B5B4-D966-C5CB-5FA4C8884C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2" t="23642" r="8671" b="10974"/>
          <a:stretch/>
        </p:blipFill>
        <p:spPr>
          <a:xfrm>
            <a:off x="1119554" y="4277213"/>
            <a:ext cx="5216426" cy="221566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114BE0-720E-492A-FD79-DF57FCDDDD07}"/>
              </a:ext>
            </a:extLst>
          </p:cNvPr>
          <p:cNvCxnSpPr>
            <a:cxnSpLocks/>
          </p:cNvCxnSpPr>
          <p:nvPr/>
        </p:nvCxnSpPr>
        <p:spPr>
          <a:xfrm>
            <a:off x="2165610" y="3937500"/>
            <a:ext cx="500108" cy="77276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lorful molecule on a black background&#10;&#10;Description automatically generated">
            <a:extLst>
              <a:ext uri="{FF2B5EF4-FFF2-40B4-BE49-F238E27FC236}">
                <a16:creationId xmlns:a16="http://schemas.microsoft.com/office/drawing/2014/main" id="{2ECEB456-344D-69F7-6C7A-0B3AECB3AB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72" t="28155" r="35920" b="28811"/>
          <a:stretch/>
        </p:blipFill>
        <p:spPr>
          <a:xfrm rot="3776008">
            <a:off x="1416227" y="2850464"/>
            <a:ext cx="1199065" cy="140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29A73B-ACA0-AA50-B959-A189BD9629F3}"/>
              </a:ext>
            </a:extLst>
          </p:cNvPr>
          <p:cNvSpPr txBox="1"/>
          <p:nvPr/>
        </p:nvSpPr>
        <p:spPr>
          <a:xfrm>
            <a:off x="2165610" y="3282835"/>
            <a:ext cx="245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Docking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“search space”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984CD67-9B64-2EF6-DADF-7265D6D149C6}"/>
              </a:ext>
            </a:extLst>
          </p:cNvPr>
          <p:cNvSpPr/>
          <p:nvPr/>
        </p:nvSpPr>
        <p:spPr>
          <a:xfrm>
            <a:off x="2234247" y="3969910"/>
            <a:ext cx="1493520" cy="1310959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F61F65-14F8-231D-8007-86605170D227}"/>
              </a:ext>
            </a:extLst>
          </p:cNvPr>
          <p:cNvCxnSpPr>
            <a:cxnSpLocks/>
          </p:cNvCxnSpPr>
          <p:nvPr/>
        </p:nvCxnSpPr>
        <p:spPr>
          <a:xfrm flipV="1">
            <a:off x="3983201" y="3194706"/>
            <a:ext cx="1688828" cy="92333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DE5301F-1CBB-A43C-FE8D-910638FE4CAB}"/>
              </a:ext>
            </a:extLst>
          </p:cNvPr>
          <p:cNvSpPr/>
          <p:nvPr/>
        </p:nvSpPr>
        <p:spPr>
          <a:xfrm>
            <a:off x="5672029" y="1828234"/>
            <a:ext cx="2121471" cy="1602964"/>
          </a:xfrm>
          <a:prstGeom prst="ellipse">
            <a:avLst/>
          </a:prstGeom>
          <a:solidFill>
            <a:srgbClr val="FA7C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Docking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4ACDC-6AD2-E9A5-4F93-B3A6323FB64A}"/>
              </a:ext>
            </a:extLst>
          </p:cNvPr>
          <p:cNvSpPr txBox="1"/>
          <p:nvPr/>
        </p:nvSpPr>
        <p:spPr>
          <a:xfrm>
            <a:off x="7560466" y="3249544"/>
            <a:ext cx="3651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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Inexpensive calculation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No entropic consideration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Often omits ligand steric effects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B82DE9-0BC5-7159-8845-E0268F0847FE}"/>
              </a:ext>
            </a:extLst>
          </p:cNvPr>
          <p:cNvSpPr txBox="1"/>
          <p:nvPr/>
        </p:nvSpPr>
        <p:spPr>
          <a:xfrm>
            <a:off x="1119554" y="2272943"/>
            <a:ext cx="34537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Docking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1660B8-11B8-B784-433C-18A0DDAFBDF3}"/>
              </a:ext>
            </a:extLst>
          </p:cNvPr>
          <p:cNvCxnSpPr>
            <a:cxnSpLocks/>
          </p:cNvCxnSpPr>
          <p:nvPr/>
        </p:nvCxnSpPr>
        <p:spPr>
          <a:xfrm>
            <a:off x="7967013" y="2744610"/>
            <a:ext cx="1099496" cy="5847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077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92" y="-161017"/>
            <a:ext cx="10515600" cy="1325563"/>
          </a:xfrm>
        </p:spPr>
        <p:txBody>
          <a:bodyPr/>
          <a:lstStyle/>
          <a:p>
            <a:pPr algn="ctr"/>
            <a:r>
              <a:rPr lang="en-US" i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starting system</a:t>
            </a:r>
          </a:p>
        </p:txBody>
      </p:sp>
      <p:pic>
        <p:nvPicPr>
          <p:cNvPr id="4" name="Picture 3" descr="A blue and red molecule&#10;&#10;Description automatically generated with medium confidence">
            <a:extLst>
              <a:ext uri="{FF2B5EF4-FFF2-40B4-BE49-F238E27FC236}">
                <a16:creationId xmlns:a16="http://schemas.microsoft.com/office/drawing/2014/main" id="{1BF0472D-5EF9-7DE7-3F74-DFD8D6A28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0" t="39377" b="23201"/>
          <a:stretch/>
        </p:blipFill>
        <p:spPr>
          <a:xfrm>
            <a:off x="8342647" y="1628043"/>
            <a:ext cx="1627549" cy="529791"/>
          </a:xfrm>
          <a:prstGeom prst="rect">
            <a:avLst/>
          </a:prstGeom>
        </p:spPr>
      </p:pic>
      <p:pic>
        <p:nvPicPr>
          <p:cNvPr id="5" name="Picture 4" descr="A red white and blue wires&#10;&#10;Description automatically generated">
            <a:extLst>
              <a:ext uri="{FF2B5EF4-FFF2-40B4-BE49-F238E27FC236}">
                <a16:creationId xmlns:a16="http://schemas.microsoft.com/office/drawing/2014/main" id="{393E77F0-F826-0D24-5EA5-E8AE4B87A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95" y="1369260"/>
            <a:ext cx="2214844" cy="1631990"/>
          </a:xfrm>
          <a:prstGeom prst="rect">
            <a:avLst/>
          </a:prstGeom>
        </p:spPr>
      </p:pic>
      <p:pic>
        <p:nvPicPr>
          <p:cNvPr id="6" name="Picture 5" descr="A close-up of a structure&#10;&#10;Description automatically generated">
            <a:extLst>
              <a:ext uri="{FF2B5EF4-FFF2-40B4-BE49-F238E27FC236}">
                <a16:creationId xmlns:a16="http://schemas.microsoft.com/office/drawing/2014/main" id="{067C6401-A523-EEA4-8959-AD0E0739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46" y="2317646"/>
            <a:ext cx="2628868" cy="1937061"/>
          </a:xfrm>
          <a:prstGeom prst="rect">
            <a:avLst/>
          </a:prstGeom>
        </p:spPr>
      </p:pic>
      <p:pic>
        <p:nvPicPr>
          <p:cNvPr id="7" name="Picture 6" descr="A bunch of colorful wires&#10;&#10;Description automatically generated">
            <a:extLst>
              <a:ext uri="{FF2B5EF4-FFF2-40B4-BE49-F238E27FC236}">
                <a16:creationId xmlns:a16="http://schemas.microsoft.com/office/drawing/2014/main" id="{43EB0BF7-6D8D-A580-9C65-FA4387873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186538" y="3679032"/>
            <a:ext cx="2222127" cy="1637357"/>
          </a:xfrm>
          <a:prstGeom prst="rect">
            <a:avLst/>
          </a:prstGeom>
        </p:spPr>
      </p:pic>
      <p:pic>
        <p:nvPicPr>
          <p:cNvPr id="8" name="Picture 7" descr="A group of colorful wires&#10;&#10;Description automatically generated with medium confidence">
            <a:extLst>
              <a:ext uri="{FF2B5EF4-FFF2-40B4-BE49-F238E27FC236}">
                <a16:creationId xmlns:a16="http://schemas.microsoft.com/office/drawing/2014/main" id="{1A774243-0155-A02D-2D12-EECD976F9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84564" y="5043471"/>
            <a:ext cx="2246596" cy="1655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99687-04D3-275E-6149-2CFA799277C0}"/>
              </a:ext>
            </a:extLst>
          </p:cNvPr>
          <p:cNvSpPr txBox="1"/>
          <p:nvPr/>
        </p:nvSpPr>
        <p:spPr>
          <a:xfrm>
            <a:off x="1049346" y="2609984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B0ABE-CB2A-4297-0605-26D231B91A1D}"/>
              </a:ext>
            </a:extLst>
          </p:cNvPr>
          <p:cNvSpPr txBox="1"/>
          <p:nvPr/>
        </p:nvSpPr>
        <p:spPr>
          <a:xfrm>
            <a:off x="1088762" y="3698560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Ligand 47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7626A-8837-066E-64F6-FFAEEE5A7A3F}"/>
              </a:ext>
            </a:extLst>
          </p:cNvPr>
          <p:cNvSpPr txBox="1"/>
          <p:nvPr/>
        </p:nvSpPr>
        <p:spPr>
          <a:xfrm>
            <a:off x="1045644" y="5017313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Fasudil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D84DA-7FEA-3119-9675-E9203821D84D}"/>
              </a:ext>
            </a:extLst>
          </p:cNvPr>
          <p:cNvSpPr txBox="1"/>
          <p:nvPr/>
        </p:nvSpPr>
        <p:spPr>
          <a:xfrm>
            <a:off x="1070737" y="6537275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Ligand 23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A7FFFBE-B484-7302-B669-C8BABD6AD714}"/>
              </a:ext>
            </a:extLst>
          </p:cNvPr>
          <p:cNvSpPr/>
          <p:nvPr/>
        </p:nvSpPr>
        <p:spPr>
          <a:xfrm>
            <a:off x="3603113" y="2182053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4A708FE-EA25-6709-0AE0-EDEA708554E4}"/>
              </a:ext>
            </a:extLst>
          </p:cNvPr>
          <p:cNvSpPr/>
          <p:nvPr/>
        </p:nvSpPr>
        <p:spPr>
          <a:xfrm>
            <a:off x="3603112" y="3334365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49609D0-8CE9-0FFC-D497-33384B1AEDCA}"/>
              </a:ext>
            </a:extLst>
          </p:cNvPr>
          <p:cNvSpPr/>
          <p:nvPr/>
        </p:nvSpPr>
        <p:spPr>
          <a:xfrm>
            <a:off x="3603112" y="4419516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5F8DE3E-12B3-E7E5-40DF-37F18EB6455B}"/>
              </a:ext>
            </a:extLst>
          </p:cNvPr>
          <p:cNvSpPr/>
          <p:nvPr/>
        </p:nvSpPr>
        <p:spPr>
          <a:xfrm>
            <a:off x="3595766" y="5809787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F5DD9E7-8151-26CF-698F-0563A3D83652}"/>
              </a:ext>
            </a:extLst>
          </p:cNvPr>
          <p:cNvSpPr/>
          <p:nvPr/>
        </p:nvSpPr>
        <p:spPr>
          <a:xfrm>
            <a:off x="6909428" y="3334365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E6B5D90-3A22-D802-AF68-F731ACA859F2}"/>
              </a:ext>
            </a:extLst>
          </p:cNvPr>
          <p:cNvSpPr/>
          <p:nvPr/>
        </p:nvSpPr>
        <p:spPr>
          <a:xfrm>
            <a:off x="6909427" y="2181595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B4B8645-A9E0-962D-5930-56019D68E86E}"/>
              </a:ext>
            </a:extLst>
          </p:cNvPr>
          <p:cNvSpPr/>
          <p:nvPr/>
        </p:nvSpPr>
        <p:spPr>
          <a:xfrm>
            <a:off x="5480977" y="1852505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5FB2CB-6CAC-3FCE-E61E-764E4BB5BF57}"/>
              </a:ext>
            </a:extLst>
          </p:cNvPr>
          <p:cNvSpPr txBox="1"/>
          <p:nvPr/>
        </p:nvSpPr>
        <p:spPr>
          <a:xfrm>
            <a:off x="5598463" y="1806897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CC420F-AE58-0BBA-157F-938CE6454FF0}"/>
              </a:ext>
            </a:extLst>
          </p:cNvPr>
          <p:cNvSpPr/>
          <p:nvPr/>
        </p:nvSpPr>
        <p:spPr>
          <a:xfrm>
            <a:off x="5187751" y="2328893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5CB411-5801-25AE-3366-50FEA6C1B512}"/>
              </a:ext>
            </a:extLst>
          </p:cNvPr>
          <p:cNvSpPr txBox="1"/>
          <p:nvPr/>
        </p:nvSpPr>
        <p:spPr>
          <a:xfrm>
            <a:off x="5320605" y="2293794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C1CBF55-B6FF-62B4-153C-0F1E5CCEBB61}"/>
              </a:ext>
            </a:extLst>
          </p:cNvPr>
          <p:cNvSpPr/>
          <p:nvPr/>
        </p:nvSpPr>
        <p:spPr>
          <a:xfrm>
            <a:off x="5758631" y="2346604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1A7917-76E6-92B1-5970-8CA6497F9068}"/>
              </a:ext>
            </a:extLst>
          </p:cNvPr>
          <p:cNvSpPr txBox="1"/>
          <p:nvPr/>
        </p:nvSpPr>
        <p:spPr>
          <a:xfrm>
            <a:off x="5845381" y="2311505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B3CF71F-F276-EA9F-8DF3-7CC137F594B1}"/>
              </a:ext>
            </a:extLst>
          </p:cNvPr>
          <p:cNvSpPr/>
          <p:nvPr/>
        </p:nvSpPr>
        <p:spPr>
          <a:xfrm>
            <a:off x="5428629" y="2997843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5020FA-4284-34E0-C8A5-4E3656CC08F2}"/>
              </a:ext>
            </a:extLst>
          </p:cNvPr>
          <p:cNvSpPr txBox="1"/>
          <p:nvPr/>
        </p:nvSpPr>
        <p:spPr>
          <a:xfrm>
            <a:off x="5546115" y="2962744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AE08BB-CF28-2DF4-2916-EE8D0EA91D8C}"/>
              </a:ext>
            </a:extLst>
          </p:cNvPr>
          <p:cNvSpPr/>
          <p:nvPr/>
        </p:nvSpPr>
        <p:spPr>
          <a:xfrm>
            <a:off x="5135403" y="3474231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A2769B-5DEF-314E-E3BF-EF050EA0ACB6}"/>
              </a:ext>
            </a:extLst>
          </p:cNvPr>
          <p:cNvSpPr txBox="1"/>
          <p:nvPr/>
        </p:nvSpPr>
        <p:spPr>
          <a:xfrm>
            <a:off x="5268257" y="3439132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47996D-7DDA-EA4B-4E22-EFECD052549C}"/>
              </a:ext>
            </a:extLst>
          </p:cNvPr>
          <p:cNvSpPr/>
          <p:nvPr/>
        </p:nvSpPr>
        <p:spPr>
          <a:xfrm>
            <a:off x="5706283" y="3491942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0C8963-80FD-08F0-7DD6-AAEBB252BCEC}"/>
              </a:ext>
            </a:extLst>
          </p:cNvPr>
          <p:cNvSpPr txBox="1"/>
          <p:nvPr/>
        </p:nvSpPr>
        <p:spPr>
          <a:xfrm>
            <a:off x="5793033" y="3456843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7A3664D-75DC-B822-9155-207923138D82}"/>
              </a:ext>
            </a:extLst>
          </p:cNvPr>
          <p:cNvSpPr/>
          <p:nvPr/>
        </p:nvSpPr>
        <p:spPr>
          <a:xfrm>
            <a:off x="5487429" y="4170195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AE02DD-9215-BBAE-45E7-0A05AED2E396}"/>
              </a:ext>
            </a:extLst>
          </p:cNvPr>
          <p:cNvSpPr txBox="1"/>
          <p:nvPr/>
        </p:nvSpPr>
        <p:spPr>
          <a:xfrm>
            <a:off x="5604915" y="4124585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3136F27-CEBF-0D57-9C20-053940BAE6FE}"/>
              </a:ext>
            </a:extLst>
          </p:cNvPr>
          <p:cNvSpPr/>
          <p:nvPr/>
        </p:nvSpPr>
        <p:spPr>
          <a:xfrm>
            <a:off x="5194203" y="4646583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6730EE-B471-7C63-45CD-17677710BE14}"/>
              </a:ext>
            </a:extLst>
          </p:cNvPr>
          <p:cNvSpPr txBox="1"/>
          <p:nvPr/>
        </p:nvSpPr>
        <p:spPr>
          <a:xfrm>
            <a:off x="5327057" y="4611484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5D2D7-5C91-C77E-9E63-258C6C39EEBD}"/>
              </a:ext>
            </a:extLst>
          </p:cNvPr>
          <p:cNvSpPr/>
          <p:nvPr/>
        </p:nvSpPr>
        <p:spPr>
          <a:xfrm>
            <a:off x="5765083" y="4664294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A1ABFB-F66F-228C-86E4-D8F0B6070A38}"/>
              </a:ext>
            </a:extLst>
          </p:cNvPr>
          <p:cNvSpPr txBox="1"/>
          <p:nvPr/>
        </p:nvSpPr>
        <p:spPr>
          <a:xfrm>
            <a:off x="5851833" y="4629195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8454128-F935-3182-556A-222310DE9FFF}"/>
              </a:ext>
            </a:extLst>
          </p:cNvPr>
          <p:cNvSpPr/>
          <p:nvPr/>
        </p:nvSpPr>
        <p:spPr>
          <a:xfrm>
            <a:off x="5455899" y="5532710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F99484-EB62-794E-29FB-A467558AEAF4}"/>
              </a:ext>
            </a:extLst>
          </p:cNvPr>
          <p:cNvSpPr txBox="1"/>
          <p:nvPr/>
        </p:nvSpPr>
        <p:spPr>
          <a:xfrm>
            <a:off x="5573385" y="5497611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6B04EB-3D71-6393-4D3A-06884E991FB4}"/>
              </a:ext>
            </a:extLst>
          </p:cNvPr>
          <p:cNvSpPr/>
          <p:nvPr/>
        </p:nvSpPr>
        <p:spPr>
          <a:xfrm>
            <a:off x="5162673" y="6009098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A7BFDE-B888-6739-B023-B05C63FC28F8}"/>
              </a:ext>
            </a:extLst>
          </p:cNvPr>
          <p:cNvSpPr txBox="1"/>
          <p:nvPr/>
        </p:nvSpPr>
        <p:spPr>
          <a:xfrm>
            <a:off x="5295527" y="5973999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5133824-7768-89EC-786F-FFF46FD59452}"/>
              </a:ext>
            </a:extLst>
          </p:cNvPr>
          <p:cNvSpPr/>
          <p:nvPr/>
        </p:nvSpPr>
        <p:spPr>
          <a:xfrm>
            <a:off x="5733553" y="6026809"/>
            <a:ext cx="502920" cy="50292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C9A2E2-E6FD-BBBE-40FB-CDA112C869C4}"/>
              </a:ext>
            </a:extLst>
          </p:cNvPr>
          <p:cNvSpPr txBox="1"/>
          <p:nvPr/>
        </p:nvSpPr>
        <p:spPr>
          <a:xfrm>
            <a:off x="5820303" y="5991710"/>
            <a:ext cx="370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pic>
        <p:nvPicPr>
          <p:cNvPr id="43" name="Picture 42" descr="A close-up of a molecule&#10;&#10;Description automatically generated">
            <a:extLst>
              <a:ext uri="{FF2B5EF4-FFF2-40B4-BE49-F238E27FC236}">
                <a16:creationId xmlns:a16="http://schemas.microsoft.com/office/drawing/2014/main" id="{A474869E-7462-9104-8F52-67C18DA1D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108" y="5650301"/>
            <a:ext cx="482600" cy="355600"/>
          </a:xfrm>
          <a:prstGeom prst="rect">
            <a:avLst/>
          </a:prstGeom>
        </p:spPr>
      </p:pic>
      <p:pic>
        <p:nvPicPr>
          <p:cNvPr id="44" name="Picture 43" descr="A close-up of a molecule&#10;&#10;Description automatically generated">
            <a:extLst>
              <a:ext uri="{FF2B5EF4-FFF2-40B4-BE49-F238E27FC236}">
                <a16:creationId xmlns:a16="http://schemas.microsoft.com/office/drawing/2014/main" id="{AE3631BF-E5E4-1853-3F4D-EF853752FB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8046" y="6121319"/>
            <a:ext cx="482600" cy="355600"/>
          </a:xfrm>
          <a:prstGeom prst="rect">
            <a:avLst/>
          </a:prstGeom>
        </p:spPr>
      </p:pic>
      <p:pic>
        <p:nvPicPr>
          <p:cNvPr id="45" name="Picture 44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990C48BE-A543-EBF9-AE74-A77470F5A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5701" y="6163015"/>
            <a:ext cx="482600" cy="355600"/>
          </a:xfrm>
          <a:prstGeom prst="rect">
            <a:avLst/>
          </a:prstGeom>
        </p:spPr>
      </p:pic>
      <p:pic>
        <p:nvPicPr>
          <p:cNvPr id="46" name="Picture 45" descr="A close-up of a structure&#10;&#10;Description automatically generated">
            <a:extLst>
              <a:ext uri="{FF2B5EF4-FFF2-40B4-BE49-F238E27FC236}">
                <a16:creationId xmlns:a16="http://schemas.microsoft.com/office/drawing/2014/main" id="{6AE56210-2764-3033-67CB-3408D197B1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949" y="3124218"/>
            <a:ext cx="482600" cy="355600"/>
          </a:xfrm>
          <a:prstGeom prst="rect">
            <a:avLst/>
          </a:prstGeom>
        </p:spPr>
      </p:pic>
      <p:pic>
        <p:nvPicPr>
          <p:cNvPr id="47" name="Picture 46" descr="A close-up of a structure&#10;&#10;Description automatically generated">
            <a:extLst>
              <a:ext uri="{FF2B5EF4-FFF2-40B4-BE49-F238E27FC236}">
                <a16:creationId xmlns:a16="http://schemas.microsoft.com/office/drawing/2014/main" id="{063A7DF4-8B64-D077-5871-269B3C4AC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5723" y="3585396"/>
            <a:ext cx="482600" cy="355600"/>
          </a:xfrm>
          <a:prstGeom prst="rect">
            <a:avLst/>
          </a:prstGeom>
        </p:spPr>
      </p:pic>
      <p:pic>
        <p:nvPicPr>
          <p:cNvPr id="48" name="Picture 47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52D38603-535E-37B9-448C-576C0E3B72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6603" y="3622738"/>
            <a:ext cx="482600" cy="355600"/>
          </a:xfrm>
          <a:prstGeom prst="rect">
            <a:avLst/>
          </a:prstGeom>
        </p:spPr>
      </p:pic>
      <p:pic>
        <p:nvPicPr>
          <p:cNvPr id="49" name="Picture 48" descr="A red white and blue lines&#10;&#10;Description automatically generated">
            <a:extLst>
              <a:ext uri="{FF2B5EF4-FFF2-40B4-BE49-F238E27FC236}">
                <a16:creationId xmlns:a16="http://schemas.microsoft.com/office/drawing/2014/main" id="{6B98942E-5A0E-8886-1CC2-1E76F854C6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2128" y="1949595"/>
            <a:ext cx="482600" cy="355600"/>
          </a:xfrm>
          <a:prstGeom prst="rect">
            <a:avLst/>
          </a:prstGeom>
        </p:spPr>
      </p:pic>
      <p:pic>
        <p:nvPicPr>
          <p:cNvPr id="50" name="Picture 49" descr="A red white and blue twisted wires&#10;&#10;Description automatically generated">
            <a:extLst>
              <a:ext uri="{FF2B5EF4-FFF2-40B4-BE49-F238E27FC236}">
                <a16:creationId xmlns:a16="http://schemas.microsoft.com/office/drawing/2014/main" id="{95AE4CCD-2CE3-E17F-2582-408B23F99E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2396" y="2449535"/>
            <a:ext cx="482600" cy="355600"/>
          </a:xfrm>
          <a:prstGeom prst="rect">
            <a:avLst/>
          </a:prstGeom>
        </p:spPr>
      </p:pic>
      <p:pic>
        <p:nvPicPr>
          <p:cNvPr id="51" name="Picture 50" descr="A bunch of colorful wires&#10;&#10;Description automatically generated with medium confidence">
            <a:extLst>
              <a:ext uri="{FF2B5EF4-FFF2-40B4-BE49-F238E27FC236}">
                <a16:creationId xmlns:a16="http://schemas.microsoft.com/office/drawing/2014/main" id="{F9911948-62A5-93E1-E4FD-46FD0CCFB3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5243" y="2480597"/>
            <a:ext cx="482600" cy="355600"/>
          </a:xfrm>
          <a:prstGeom prst="rect">
            <a:avLst/>
          </a:prstGeom>
        </p:spPr>
      </p:pic>
      <p:pic>
        <p:nvPicPr>
          <p:cNvPr id="52" name="Picture 51" descr="A close-up of a structure&#10;&#10;Description automatically generated">
            <a:extLst>
              <a:ext uri="{FF2B5EF4-FFF2-40B4-BE49-F238E27FC236}">
                <a16:creationId xmlns:a16="http://schemas.microsoft.com/office/drawing/2014/main" id="{B0B7C850-8DC5-1B74-793E-18028C181A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02128" y="4267174"/>
            <a:ext cx="482600" cy="355600"/>
          </a:xfrm>
          <a:prstGeom prst="rect">
            <a:avLst/>
          </a:prstGeom>
        </p:spPr>
      </p:pic>
      <p:pic>
        <p:nvPicPr>
          <p:cNvPr id="53" name="Picture 52" descr="A bunch of colorful wires&#10;&#10;Description automatically generated with medium confidence">
            <a:extLst>
              <a:ext uri="{FF2B5EF4-FFF2-40B4-BE49-F238E27FC236}">
                <a16:creationId xmlns:a16="http://schemas.microsoft.com/office/drawing/2014/main" id="{449D32AE-EF48-95F1-383F-709598077A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94203" y="4742364"/>
            <a:ext cx="482600" cy="355600"/>
          </a:xfrm>
          <a:prstGeom prst="rect">
            <a:avLst/>
          </a:prstGeom>
        </p:spPr>
      </p:pic>
      <p:pic>
        <p:nvPicPr>
          <p:cNvPr id="54" name="Picture 53" descr="A close-up of a structure&#10;&#10;Description automatically generated">
            <a:extLst>
              <a:ext uri="{FF2B5EF4-FFF2-40B4-BE49-F238E27FC236}">
                <a16:creationId xmlns:a16="http://schemas.microsoft.com/office/drawing/2014/main" id="{CDD7CFD2-B629-8CE6-5725-02D717F5ED0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95566" y="4776515"/>
            <a:ext cx="482600" cy="355600"/>
          </a:xfrm>
          <a:prstGeom prst="rect">
            <a:avLst/>
          </a:prstGeom>
        </p:spPr>
      </p:pic>
      <p:pic>
        <p:nvPicPr>
          <p:cNvPr id="55" name="Picture 54" descr="A group of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5A8225F2-F37E-1F35-6F9B-7CA6E4A82D2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7190" t="37866" r="22543" b="27494"/>
          <a:stretch/>
        </p:blipFill>
        <p:spPr>
          <a:xfrm>
            <a:off x="8316176" y="5624980"/>
            <a:ext cx="1996181" cy="8241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1D48316-0D06-8A19-2B5C-92E1E84D804C}"/>
              </a:ext>
            </a:extLst>
          </p:cNvPr>
          <p:cNvSpPr txBox="1"/>
          <p:nvPr/>
        </p:nvSpPr>
        <p:spPr>
          <a:xfrm>
            <a:off x="9328833" y="2651168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Ligand 23</a:t>
            </a:r>
          </a:p>
        </p:txBody>
      </p:sp>
      <p:pic>
        <p:nvPicPr>
          <p:cNvPr id="57" name="Picture 56" descr="A group of colorful tubes&#10;&#10;Description automatically generated with medium confidence">
            <a:extLst>
              <a:ext uri="{FF2B5EF4-FFF2-40B4-BE49-F238E27FC236}">
                <a16:creationId xmlns:a16="http://schemas.microsoft.com/office/drawing/2014/main" id="{4A8C475D-4859-4EDE-47CE-600272023A8A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159" t="30778" r="22395" b="35334"/>
          <a:stretch/>
        </p:blipFill>
        <p:spPr>
          <a:xfrm>
            <a:off x="8501281" y="2617915"/>
            <a:ext cx="1325645" cy="534082"/>
          </a:xfrm>
          <a:prstGeom prst="rect">
            <a:avLst/>
          </a:prstGeom>
        </p:spPr>
      </p:pic>
      <p:pic>
        <p:nvPicPr>
          <p:cNvPr id="58" name="Picture 57" descr="A blue red and grey wire connected to a blue and red hexagon shaped object&#10;&#10;Description automatically generated">
            <a:extLst>
              <a:ext uri="{FF2B5EF4-FFF2-40B4-BE49-F238E27FC236}">
                <a16:creationId xmlns:a16="http://schemas.microsoft.com/office/drawing/2014/main" id="{936E2C6D-ED90-A7A6-4C67-03E426C84FBA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6616" t="35715" r="10488" b="40930"/>
          <a:stretch/>
        </p:blipFill>
        <p:spPr>
          <a:xfrm>
            <a:off x="8241749" y="4401867"/>
            <a:ext cx="2407701" cy="56811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BE760AB-7E05-0902-7839-D5FC652A92DC}"/>
              </a:ext>
            </a:extLst>
          </p:cNvPr>
          <p:cNvSpPr txBox="1"/>
          <p:nvPr/>
        </p:nvSpPr>
        <p:spPr>
          <a:xfrm>
            <a:off x="9288615" y="2073266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Fasudil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150DADF2-1E04-9FC2-578F-DD232C3DE227}"/>
              </a:ext>
            </a:extLst>
          </p:cNvPr>
          <p:cNvSpPr/>
          <p:nvPr/>
        </p:nvSpPr>
        <p:spPr>
          <a:xfrm>
            <a:off x="6906709" y="4418934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C5292C31-5157-12BE-98EB-F3B426E2B6E2}"/>
              </a:ext>
            </a:extLst>
          </p:cNvPr>
          <p:cNvSpPr/>
          <p:nvPr/>
        </p:nvSpPr>
        <p:spPr>
          <a:xfrm>
            <a:off x="6904881" y="5806702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386CA177-3394-06C7-9018-BA3A5AA3ABC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2643" t="38174" r="15359" b="36000"/>
          <a:stretch/>
        </p:blipFill>
        <p:spPr>
          <a:xfrm>
            <a:off x="8241749" y="3252831"/>
            <a:ext cx="2352582" cy="706741"/>
          </a:xfrm>
          <a:prstGeom prst="rect">
            <a:avLst/>
          </a:prstGeom>
        </p:spPr>
      </p:pic>
      <p:pic>
        <p:nvPicPr>
          <p:cNvPr id="63" name="Picture 62" descr="A red and blue wire&#10;&#10;Description automatically generated">
            <a:extLst>
              <a:ext uri="{FF2B5EF4-FFF2-40B4-BE49-F238E27FC236}">
                <a16:creationId xmlns:a16="http://schemas.microsoft.com/office/drawing/2014/main" id="{6CB3129F-78FF-150E-FBDA-88D8431821B8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7340" t="34458" r="4334" b="37892"/>
          <a:stretch/>
        </p:blipFill>
        <p:spPr>
          <a:xfrm>
            <a:off x="8307587" y="2139838"/>
            <a:ext cx="1797883" cy="47136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8FA7253-C162-D1F0-342E-0E28DC1C0458}"/>
              </a:ext>
            </a:extLst>
          </p:cNvPr>
          <p:cNvSpPr txBox="1"/>
          <p:nvPr/>
        </p:nvSpPr>
        <p:spPr>
          <a:xfrm>
            <a:off x="9288616" y="1437526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Ligand 47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DBEBDFA-3C66-849A-7480-006301D4DC7C}"/>
              </a:ext>
            </a:extLst>
          </p:cNvPr>
          <p:cNvSpPr/>
          <p:nvPr/>
        </p:nvSpPr>
        <p:spPr>
          <a:xfrm>
            <a:off x="10698243" y="5424267"/>
            <a:ext cx="369733" cy="13657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5FFE719-C902-C05F-FCFB-EBC9BD1998DF}"/>
              </a:ext>
            </a:extLst>
          </p:cNvPr>
          <p:cNvSpPr/>
          <p:nvPr/>
        </p:nvSpPr>
        <p:spPr>
          <a:xfrm>
            <a:off x="10698243" y="5684399"/>
            <a:ext cx="369733" cy="136577"/>
          </a:xfrm>
          <a:prstGeom prst="roundRect">
            <a:avLst/>
          </a:prstGeom>
          <a:solidFill>
            <a:srgbClr val="D22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79BE8BA-08D1-BFF5-C01B-1041B651BB39}"/>
              </a:ext>
            </a:extLst>
          </p:cNvPr>
          <p:cNvSpPr/>
          <p:nvPr/>
        </p:nvSpPr>
        <p:spPr>
          <a:xfrm>
            <a:off x="10698243" y="6168998"/>
            <a:ext cx="369733" cy="13657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8D50D0-D944-DF1E-64DB-D340D84E6499}"/>
              </a:ext>
            </a:extLst>
          </p:cNvPr>
          <p:cNvSpPr txBox="1"/>
          <p:nvPr/>
        </p:nvSpPr>
        <p:spPr>
          <a:xfrm>
            <a:off x="4461418" y="1136315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85975F-E489-4CAA-8CB1-C0DC6503E612}"/>
              </a:ext>
            </a:extLst>
          </p:cNvPr>
          <p:cNvSpPr txBox="1"/>
          <p:nvPr/>
        </p:nvSpPr>
        <p:spPr>
          <a:xfrm>
            <a:off x="1099670" y="1140370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Simulation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5B3E98-3847-0B61-0894-1CCE375E463D}"/>
              </a:ext>
            </a:extLst>
          </p:cNvPr>
          <p:cNvSpPr txBox="1"/>
          <p:nvPr/>
        </p:nvSpPr>
        <p:spPr>
          <a:xfrm>
            <a:off x="7929057" y="1139866"/>
            <a:ext cx="25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Docking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1D9358-6247-C065-1A32-66F3032EA883}"/>
              </a:ext>
            </a:extLst>
          </p:cNvPr>
          <p:cNvSpPr txBox="1"/>
          <p:nvPr/>
        </p:nvSpPr>
        <p:spPr>
          <a:xfrm>
            <a:off x="11028962" y="5300244"/>
            <a:ext cx="344397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AutoDock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Vina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DiffDock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99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608CC-F9BD-B5FF-B048-E9443CADC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9859C-EBFF-3C71-F7CF-77F3FBB1F7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725" r="321" b="921"/>
          <a:stretch/>
        </p:blipFill>
        <p:spPr bwMode="auto">
          <a:xfrm>
            <a:off x="807204" y="1300619"/>
            <a:ext cx="10515600" cy="546439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1F016A-16D0-F125-2966-6785F36B8FAF}"/>
              </a:ext>
            </a:extLst>
          </p:cNvPr>
          <p:cNvSpPr txBox="1">
            <a:spLocks/>
          </p:cNvSpPr>
          <p:nvPr/>
        </p:nvSpPr>
        <p:spPr>
          <a:xfrm>
            <a:off x="838200" y="1705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ligand series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78DD2-1F36-3F81-DE09-F8CB5A636F84}"/>
              </a:ext>
            </a:extLst>
          </p:cNvPr>
          <p:cNvSpPr/>
          <p:nvPr/>
        </p:nvSpPr>
        <p:spPr>
          <a:xfrm>
            <a:off x="-1735361" y="6550223"/>
            <a:ext cx="5877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latin typeface="Times New Roman" panose="02020603050405020304" pitchFamily="18" charset="0"/>
                <a:ea typeface="Futura" charset="0"/>
                <a:cs typeface="Times New Roman" panose="02020603050405020304" pitchFamily="18" charset="0"/>
                <a:sym typeface="Futura" charset="0"/>
              </a:rPr>
              <a:t>Robustelli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et. al., </a:t>
            </a:r>
            <a:r>
              <a:rPr lang="en-US" altLang="en-US" sz="1400" i="1" dirty="0">
                <a:latin typeface="Times New Roman" panose="02020603050405020304" pitchFamily="18" charset="0"/>
                <a:ea typeface="Futura" charset="0"/>
                <a:cs typeface="Times New Roman" panose="02020603050405020304" pitchFamily="18" charset="0"/>
                <a:sym typeface="Futura" charset="0"/>
              </a:rPr>
              <a:t>JACS, 2022</a:t>
            </a:r>
          </a:p>
        </p:txBody>
      </p:sp>
    </p:spTree>
    <p:extLst>
      <p:ext uri="{BB962C8B-B14F-4D97-AF65-F5344CB8AC3E}">
        <p14:creationId xmlns:p14="http://schemas.microsoft.com/office/powerpoint/2010/main" val="2660890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red and grey wire connected to a blue and red hexagon shaped object&#10;&#10;Description automatically generated">
            <a:extLst>
              <a:ext uri="{FF2B5EF4-FFF2-40B4-BE49-F238E27FC236}">
                <a16:creationId xmlns:a16="http://schemas.microsoft.com/office/drawing/2014/main" id="{248FB0EF-C308-1419-DD87-4A6E16D07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6" t="35715" r="10488" b="40930"/>
          <a:stretch/>
        </p:blipFill>
        <p:spPr>
          <a:xfrm>
            <a:off x="810064" y="1842705"/>
            <a:ext cx="4985825" cy="1176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ACE433-36CD-179C-5CB1-201519207F9F}"/>
              </a:ext>
            </a:extLst>
          </p:cNvPr>
          <p:cNvSpPr txBox="1"/>
          <p:nvPr/>
        </p:nvSpPr>
        <p:spPr>
          <a:xfrm rot="16200000">
            <a:off x="4273367" y="1196590"/>
            <a:ext cx="1140352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4" y="336989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workflow: </a:t>
            </a:r>
            <a:r>
              <a:rPr lang="en-US" sz="4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AMBER MM-GBSA works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98692-4412-EC5D-3125-096BA8A76F1E}"/>
              </a:ext>
            </a:extLst>
          </p:cNvPr>
          <p:cNvSpPr txBox="1"/>
          <p:nvPr/>
        </p:nvSpPr>
        <p:spPr>
          <a:xfrm rot="610448">
            <a:off x="4140385" y="1907753"/>
            <a:ext cx="642973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94D8E-FF02-1504-8E70-60F0FAFA0C02}"/>
              </a:ext>
            </a:extLst>
          </p:cNvPr>
          <p:cNvSpPr txBox="1"/>
          <p:nvPr/>
        </p:nvSpPr>
        <p:spPr>
          <a:xfrm>
            <a:off x="1596104" y="3441186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docked/MD pose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CC175-C1CA-CBD2-547B-D20052BD1BC9}"/>
              </a:ext>
            </a:extLst>
          </p:cNvPr>
          <p:cNvSpPr txBox="1"/>
          <p:nvPr/>
        </p:nvSpPr>
        <p:spPr>
          <a:xfrm rot="19163419">
            <a:off x="4345080" y="1806695"/>
            <a:ext cx="642973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blue red and grey wire connected to a blue and red hexagon shaped object&#10;&#10;Description automatically generated">
            <a:extLst>
              <a:ext uri="{FF2B5EF4-FFF2-40B4-BE49-F238E27FC236}">
                <a16:creationId xmlns:a16="http://schemas.microsoft.com/office/drawing/2014/main" id="{726A2793-0A3A-43AA-A2F6-C39FFE786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6" t="43867" r="76523" b="40930"/>
          <a:stretch/>
        </p:blipFill>
        <p:spPr>
          <a:xfrm>
            <a:off x="188612" y="4597623"/>
            <a:ext cx="1014046" cy="765806"/>
          </a:xfrm>
          <a:prstGeom prst="rect">
            <a:avLst/>
          </a:prstGeom>
        </p:spPr>
      </p:pic>
      <p:pic>
        <p:nvPicPr>
          <p:cNvPr id="11" name="Picture 10" descr="A blue red and grey wire connected to a blue and red hexagon shaped object&#10;&#10;Description automatically generated">
            <a:extLst>
              <a:ext uri="{FF2B5EF4-FFF2-40B4-BE49-F238E27FC236}">
                <a16:creationId xmlns:a16="http://schemas.microsoft.com/office/drawing/2014/main" id="{BE10A762-D34F-4F07-BDB4-AD8C01D65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6" t="35715" r="10488" b="40930"/>
          <a:stretch/>
        </p:blipFill>
        <p:spPr>
          <a:xfrm rot="19974050">
            <a:off x="1819879" y="4858264"/>
            <a:ext cx="3688657" cy="870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DA0B4A-DEBB-169E-FFA9-06EBE5CDC073}"/>
              </a:ext>
            </a:extLst>
          </p:cNvPr>
          <p:cNvSpPr txBox="1"/>
          <p:nvPr/>
        </p:nvSpPr>
        <p:spPr>
          <a:xfrm rot="4729353">
            <a:off x="4487546" y="4109115"/>
            <a:ext cx="439129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A1BB5-B868-4D04-B56C-EA6834DB1E60}"/>
              </a:ext>
            </a:extLst>
          </p:cNvPr>
          <p:cNvSpPr txBox="1"/>
          <p:nvPr/>
        </p:nvSpPr>
        <p:spPr>
          <a:xfrm rot="4729353">
            <a:off x="4067103" y="4515286"/>
            <a:ext cx="439129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BE8CD-2322-3FC2-13D6-AF216EC8E8D9}"/>
              </a:ext>
            </a:extLst>
          </p:cNvPr>
          <p:cNvSpPr txBox="1"/>
          <p:nvPr/>
        </p:nvSpPr>
        <p:spPr>
          <a:xfrm rot="6362642">
            <a:off x="4172113" y="4331684"/>
            <a:ext cx="439129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D3B40-D309-DA2A-8CC9-FA41DC502756}"/>
              </a:ext>
            </a:extLst>
          </p:cNvPr>
          <p:cNvSpPr txBox="1"/>
          <p:nvPr/>
        </p:nvSpPr>
        <p:spPr>
          <a:xfrm rot="6362642">
            <a:off x="2523848" y="5679837"/>
            <a:ext cx="439129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7F43A2-5AF5-822A-CB6E-78DD5581CCCF}"/>
              </a:ext>
            </a:extLst>
          </p:cNvPr>
          <p:cNvSpPr txBox="1"/>
          <p:nvPr/>
        </p:nvSpPr>
        <p:spPr>
          <a:xfrm>
            <a:off x="1731726" y="6200673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into protein and ligand 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BBF2498-F4A8-4FE2-2434-F4A8E0282C9B}"/>
              </a:ext>
            </a:extLst>
          </p:cNvPr>
          <p:cNvSpPr/>
          <p:nvPr/>
        </p:nvSpPr>
        <p:spPr>
          <a:xfrm rot="5400000">
            <a:off x="2510285" y="4217886"/>
            <a:ext cx="573992" cy="257599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C9AD1-F35F-D2F5-CBF9-20F5129CAF8A}"/>
              </a:ext>
            </a:extLst>
          </p:cNvPr>
          <p:cNvSpPr txBox="1"/>
          <p:nvPr/>
        </p:nvSpPr>
        <p:spPr>
          <a:xfrm>
            <a:off x="454078" y="5068514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E6C5E36-A200-3BF2-5432-E7AC8170FBC5}"/>
              </a:ext>
            </a:extLst>
          </p:cNvPr>
          <p:cNvSpPr/>
          <p:nvPr/>
        </p:nvSpPr>
        <p:spPr>
          <a:xfrm>
            <a:off x="6072507" y="5236160"/>
            <a:ext cx="1230377" cy="2783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BB42D6-3ACD-B129-843F-49A6E0344728}"/>
              </a:ext>
            </a:extLst>
          </p:cNvPr>
          <p:cNvSpPr txBox="1"/>
          <p:nvPr/>
        </p:nvSpPr>
        <p:spPr>
          <a:xfrm>
            <a:off x="8770722" y="5808257"/>
            <a:ext cx="2554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pdbs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make AMBER files based on force field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CED00335-E45C-A254-5E1C-4BED5F45B926}"/>
              </a:ext>
            </a:extLst>
          </p:cNvPr>
          <p:cNvSpPr/>
          <p:nvPr/>
        </p:nvSpPr>
        <p:spPr>
          <a:xfrm rot="16200000">
            <a:off x="9293817" y="3191102"/>
            <a:ext cx="1230377" cy="27837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425FB-7F05-F930-69C5-82FF2CD6FE4A}"/>
              </a:ext>
            </a:extLst>
          </p:cNvPr>
          <p:cNvSpPr txBox="1"/>
          <p:nvPr/>
        </p:nvSpPr>
        <p:spPr>
          <a:xfrm>
            <a:off x="8770722" y="2093535"/>
            <a:ext cx="2554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calculation!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B24F85-CCDF-467D-9BF0-E6F489D5F9C6}"/>
              </a:ext>
            </a:extLst>
          </p:cNvPr>
          <p:cNvSpPr/>
          <p:nvPr/>
        </p:nvSpPr>
        <p:spPr>
          <a:xfrm>
            <a:off x="8274263" y="4717886"/>
            <a:ext cx="1329202" cy="592434"/>
          </a:xfrm>
          <a:prstGeom prst="ellipse">
            <a:avLst/>
          </a:prstGeom>
          <a:solidFill>
            <a:srgbClr val="FA7C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prmtop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AFC209-3084-9267-0281-35771BA20E67}"/>
              </a:ext>
            </a:extLst>
          </p:cNvPr>
          <p:cNvSpPr/>
          <p:nvPr/>
        </p:nvSpPr>
        <p:spPr>
          <a:xfrm>
            <a:off x="9703290" y="4236119"/>
            <a:ext cx="1329202" cy="592434"/>
          </a:xfrm>
          <a:prstGeom prst="ellipse">
            <a:avLst/>
          </a:prstGeom>
          <a:solidFill>
            <a:srgbClr val="FA7C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inpcrd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9525D29-22C2-634F-5CEF-A17383F8AB29}"/>
              </a:ext>
            </a:extLst>
          </p:cNvPr>
          <p:cNvSpPr/>
          <p:nvPr/>
        </p:nvSpPr>
        <p:spPr>
          <a:xfrm>
            <a:off x="9796431" y="5067212"/>
            <a:ext cx="1556825" cy="592434"/>
          </a:xfrm>
          <a:prstGeom prst="ellipse">
            <a:avLst/>
          </a:prstGeom>
          <a:solidFill>
            <a:srgbClr val="FA7C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pdb4amber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DE032-947D-60B7-6335-5CD5327BC99C}"/>
              </a:ext>
            </a:extLst>
          </p:cNvPr>
          <p:cNvSpPr txBox="1"/>
          <p:nvPr/>
        </p:nvSpPr>
        <p:spPr>
          <a:xfrm rot="6362642">
            <a:off x="295439" y="3977353"/>
            <a:ext cx="439129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80C88-F327-1E1D-F89D-219E608EF975}"/>
              </a:ext>
            </a:extLst>
          </p:cNvPr>
          <p:cNvSpPr txBox="1"/>
          <p:nvPr/>
        </p:nvSpPr>
        <p:spPr>
          <a:xfrm>
            <a:off x="6329225" y="3505691"/>
            <a:ext cx="2554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field for protein: ff14SB </a:t>
            </a:r>
          </a:p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Force field for ligand: GAFF</a:t>
            </a:r>
          </a:p>
        </p:txBody>
      </p:sp>
    </p:spTree>
    <p:extLst>
      <p:ext uri="{BB962C8B-B14F-4D97-AF65-F5344CB8AC3E}">
        <p14:creationId xmlns:p14="http://schemas.microsoft.com/office/powerpoint/2010/main" val="368318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ACE433-36CD-179C-5CB1-201519207F9F}"/>
              </a:ext>
            </a:extLst>
          </p:cNvPr>
          <p:cNvSpPr txBox="1"/>
          <p:nvPr/>
        </p:nvSpPr>
        <p:spPr>
          <a:xfrm rot="16200000">
            <a:off x="4273367" y="1196590"/>
            <a:ext cx="1140352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64" y="336989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workflow: </a:t>
            </a:r>
            <a:r>
              <a:rPr lang="en-US" sz="4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output file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DE032-947D-60B7-6335-5CD5327BC99C}"/>
              </a:ext>
            </a:extLst>
          </p:cNvPr>
          <p:cNvSpPr txBox="1"/>
          <p:nvPr/>
        </p:nvSpPr>
        <p:spPr>
          <a:xfrm rot="6362642">
            <a:off x="295439" y="3977353"/>
            <a:ext cx="439129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 descr="A screenshot of a table&#10;&#10;Description automatically generated">
            <a:extLst>
              <a:ext uri="{FF2B5EF4-FFF2-40B4-BE49-F238E27FC236}">
                <a16:creationId xmlns:a16="http://schemas.microsoft.com/office/drawing/2014/main" id="{9A6B28E1-3856-50A2-51BD-3D79BEE4F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21" y="1873249"/>
            <a:ext cx="7810481" cy="36658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A174FF-B688-5E35-15D5-2614D86E4AC1}"/>
              </a:ext>
            </a:extLst>
          </p:cNvPr>
          <p:cNvSpPr txBox="1"/>
          <p:nvPr/>
        </p:nvSpPr>
        <p:spPr>
          <a:xfrm>
            <a:off x="-467407" y="4069686"/>
            <a:ext cx="25549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Electrostatics </a:t>
            </a:r>
          </a:p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(coulombic)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3726DD-5D71-EA49-1C55-27E761EDE063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10064" y="3538330"/>
            <a:ext cx="884557" cy="53135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F5FCCF-5023-D891-7842-50ED03D8DA2C}"/>
              </a:ext>
            </a:extLst>
          </p:cNvPr>
          <p:cNvSpPr txBox="1"/>
          <p:nvPr/>
        </p:nvSpPr>
        <p:spPr>
          <a:xfrm>
            <a:off x="2751818" y="2776896"/>
            <a:ext cx="16497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 born electrostatic solvation energy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EC0AA5-4433-8993-7E30-C051971E5BF6}"/>
              </a:ext>
            </a:extLst>
          </p:cNvPr>
          <p:cNvCxnSpPr>
            <a:cxnSpLocks/>
          </p:cNvCxnSpPr>
          <p:nvPr/>
        </p:nvCxnSpPr>
        <p:spPr>
          <a:xfrm flipH="1">
            <a:off x="2121402" y="3169311"/>
            <a:ext cx="769899" cy="92301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AE6A24-33C7-A3B7-A93F-F01A246083E6}"/>
              </a:ext>
            </a:extLst>
          </p:cNvPr>
          <p:cNvSpPr txBox="1"/>
          <p:nvPr/>
        </p:nvSpPr>
        <p:spPr>
          <a:xfrm>
            <a:off x="3025855" y="4489701"/>
            <a:ext cx="114371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Non-polar solvation energy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0F31F0-9B27-5D73-7C3F-2FAB046B904F}"/>
              </a:ext>
            </a:extLst>
          </p:cNvPr>
          <p:cNvCxnSpPr>
            <a:cxnSpLocks/>
          </p:cNvCxnSpPr>
          <p:nvPr/>
        </p:nvCxnSpPr>
        <p:spPr>
          <a:xfrm flipH="1" flipV="1">
            <a:off x="2289299" y="4244728"/>
            <a:ext cx="781234" cy="37895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C32E59B-47CF-CE45-EC2B-B908760354C0}"/>
              </a:ext>
            </a:extLst>
          </p:cNvPr>
          <p:cNvSpPr/>
          <p:nvPr/>
        </p:nvSpPr>
        <p:spPr>
          <a:xfrm>
            <a:off x="4200562" y="5036950"/>
            <a:ext cx="1366475" cy="47114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8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157C54F2-091E-D2AA-046E-F2091463A969}"/>
              </a:ext>
            </a:extLst>
          </p:cNvPr>
          <p:cNvSpPr/>
          <p:nvPr/>
        </p:nvSpPr>
        <p:spPr>
          <a:xfrm>
            <a:off x="3498091" y="4895017"/>
            <a:ext cx="1006263" cy="9945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F3D00-5940-EC22-BB38-E27CB13FD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85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workflow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0DE5E-E50A-3185-69D1-857217294A38}"/>
              </a:ext>
            </a:extLst>
          </p:cNvPr>
          <p:cNvSpPr txBox="1"/>
          <p:nvPr/>
        </p:nvSpPr>
        <p:spPr>
          <a:xfrm>
            <a:off x="2159383" y="3471522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ensemble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76679-CBFD-18AB-37BB-14646BDC28C9}"/>
              </a:ext>
            </a:extLst>
          </p:cNvPr>
          <p:cNvSpPr txBox="1"/>
          <p:nvPr/>
        </p:nvSpPr>
        <p:spPr>
          <a:xfrm>
            <a:off x="2195220" y="5940333"/>
            <a:ext cx="2554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Docked ensemble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200BC18-229E-959A-B13D-C8494123774A}"/>
              </a:ext>
            </a:extLst>
          </p:cNvPr>
          <p:cNvSpPr/>
          <p:nvPr/>
        </p:nvSpPr>
        <p:spPr>
          <a:xfrm>
            <a:off x="5384227" y="2459627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D55C665-7CB0-3256-2C62-1AAF8A7D473A}"/>
              </a:ext>
            </a:extLst>
          </p:cNvPr>
          <p:cNvSpPr/>
          <p:nvPr/>
        </p:nvSpPr>
        <p:spPr>
          <a:xfrm>
            <a:off x="5384228" y="5041384"/>
            <a:ext cx="965607" cy="220428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07A7C-37ED-C3B3-184F-F4761D8802E3}"/>
              </a:ext>
            </a:extLst>
          </p:cNvPr>
          <p:cNvSpPr txBox="1"/>
          <p:nvPr/>
        </p:nvSpPr>
        <p:spPr>
          <a:xfrm>
            <a:off x="4871376" y="3202866"/>
            <a:ext cx="1966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free energy of binding with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MM-GBSA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35457E-54CB-2377-0964-8C5B0CA869D9}"/>
              </a:ext>
            </a:extLst>
          </p:cNvPr>
          <p:cNvSpPr/>
          <p:nvPr/>
        </p:nvSpPr>
        <p:spPr>
          <a:xfrm>
            <a:off x="2900341" y="3993058"/>
            <a:ext cx="1006263" cy="9945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DCE29-713C-E4F6-F322-5301BE6A267B}"/>
              </a:ext>
            </a:extLst>
          </p:cNvPr>
          <p:cNvSpPr txBox="1"/>
          <p:nvPr/>
        </p:nvSpPr>
        <p:spPr>
          <a:xfrm>
            <a:off x="3295289" y="4007620"/>
            <a:ext cx="740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2D5FA5-62ED-A588-18DF-61CD8F28C714}"/>
              </a:ext>
            </a:extLst>
          </p:cNvPr>
          <p:cNvSpPr/>
          <p:nvPr/>
        </p:nvSpPr>
        <p:spPr>
          <a:xfrm>
            <a:off x="2360039" y="4924104"/>
            <a:ext cx="1006263" cy="9945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6A0F34-1F7B-046C-C6A6-A6A264278D85}"/>
              </a:ext>
            </a:extLst>
          </p:cNvPr>
          <p:cNvSpPr txBox="1"/>
          <p:nvPr/>
        </p:nvSpPr>
        <p:spPr>
          <a:xfrm>
            <a:off x="2731639" y="4940151"/>
            <a:ext cx="740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A45818-7477-39F4-9D03-E18CAA67C9E6}"/>
              </a:ext>
            </a:extLst>
          </p:cNvPr>
          <p:cNvSpPr txBox="1"/>
          <p:nvPr/>
        </p:nvSpPr>
        <p:spPr>
          <a:xfrm>
            <a:off x="3846881" y="4883643"/>
            <a:ext cx="740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pic>
        <p:nvPicPr>
          <p:cNvPr id="22" name="Picture 21" descr="A close-up of a structure&#10;&#10;Description automatically generated">
            <a:extLst>
              <a:ext uri="{FF2B5EF4-FFF2-40B4-BE49-F238E27FC236}">
                <a16:creationId xmlns:a16="http://schemas.microsoft.com/office/drawing/2014/main" id="{4601AB67-97FA-ED53-FB46-DD5DA6F0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341" y="4156169"/>
            <a:ext cx="965606" cy="711499"/>
          </a:xfrm>
          <a:prstGeom prst="rect">
            <a:avLst/>
          </a:prstGeom>
        </p:spPr>
      </p:pic>
      <p:pic>
        <p:nvPicPr>
          <p:cNvPr id="23" name="Picture 22" descr="A close-up of a structure&#10;&#10;Description automatically generated">
            <a:extLst>
              <a:ext uri="{FF2B5EF4-FFF2-40B4-BE49-F238E27FC236}">
                <a16:creationId xmlns:a16="http://schemas.microsoft.com/office/drawing/2014/main" id="{DD97CD71-D480-1A69-5BDC-66B7CFA2A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605" y="5106596"/>
            <a:ext cx="965606" cy="711499"/>
          </a:xfrm>
          <a:prstGeom prst="rect">
            <a:avLst/>
          </a:prstGeom>
        </p:spPr>
      </p:pic>
      <p:pic>
        <p:nvPicPr>
          <p:cNvPr id="24" name="Picture 23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FC6B30F6-16F9-BDC1-F726-9548B032B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082" y="5113498"/>
            <a:ext cx="965606" cy="71149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AC03328-7A58-E16D-84AA-3BE29CD4A5CB}"/>
              </a:ext>
            </a:extLst>
          </p:cNvPr>
          <p:cNvSpPr/>
          <p:nvPr/>
        </p:nvSpPr>
        <p:spPr>
          <a:xfrm>
            <a:off x="3476590" y="2427845"/>
            <a:ext cx="1006263" cy="9945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37EB29-CA67-0F9E-04DD-2CB734A3010B}"/>
              </a:ext>
            </a:extLst>
          </p:cNvPr>
          <p:cNvSpPr/>
          <p:nvPr/>
        </p:nvSpPr>
        <p:spPr>
          <a:xfrm>
            <a:off x="2878840" y="1525886"/>
            <a:ext cx="1006263" cy="9945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E2D115-FB49-6EE6-A383-9ADDD74904B3}"/>
              </a:ext>
            </a:extLst>
          </p:cNvPr>
          <p:cNvSpPr txBox="1"/>
          <p:nvPr/>
        </p:nvSpPr>
        <p:spPr>
          <a:xfrm>
            <a:off x="3273788" y="1540448"/>
            <a:ext cx="740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B0F0816-7FED-8234-E72D-2DBC2E11A02B}"/>
              </a:ext>
            </a:extLst>
          </p:cNvPr>
          <p:cNvSpPr/>
          <p:nvPr/>
        </p:nvSpPr>
        <p:spPr>
          <a:xfrm>
            <a:off x="2338538" y="2456932"/>
            <a:ext cx="1006263" cy="99454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A3F9D-EDC7-79CB-3DEE-474BEC4D0867}"/>
              </a:ext>
            </a:extLst>
          </p:cNvPr>
          <p:cNvSpPr txBox="1"/>
          <p:nvPr/>
        </p:nvSpPr>
        <p:spPr>
          <a:xfrm>
            <a:off x="2710138" y="2472979"/>
            <a:ext cx="740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22DA5B-7856-051A-02E4-0B856442F0C4}"/>
              </a:ext>
            </a:extLst>
          </p:cNvPr>
          <p:cNvSpPr txBox="1"/>
          <p:nvPr/>
        </p:nvSpPr>
        <p:spPr>
          <a:xfrm>
            <a:off x="3825380" y="2416471"/>
            <a:ext cx="740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pic>
        <p:nvPicPr>
          <p:cNvPr id="36" name="Picture 35" descr="A close-up of a structure&#10;&#10;Description automatically generated">
            <a:extLst>
              <a:ext uri="{FF2B5EF4-FFF2-40B4-BE49-F238E27FC236}">
                <a16:creationId xmlns:a16="http://schemas.microsoft.com/office/drawing/2014/main" id="{4E41E448-6D19-2555-E76E-ABDF9894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40" y="1688997"/>
            <a:ext cx="965606" cy="711499"/>
          </a:xfrm>
          <a:prstGeom prst="rect">
            <a:avLst/>
          </a:prstGeom>
        </p:spPr>
      </p:pic>
      <p:pic>
        <p:nvPicPr>
          <p:cNvPr id="37" name="Picture 36" descr="A close-up of a structure&#10;&#10;Description automatically generated">
            <a:extLst>
              <a:ext uri="{FF2B5EF4-FFF2-40B4-BE49-F238E27FC236}">
                <a16:creationId xmlns:a16="http://schemas.microsoft.com/office/drawing/2014/main" id="{6BB63673-EBD2-1C85-3CA8-1638F6783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104" y="2639424"/>
            <a:ext cx="965606" cy="711499"/>
          </a:xfrm>
          <a:prstGeom prst="rect">
            <a:avLst/>
          </a:prstGeom>
        </p:spPr>
      </p:pic>
      <p:pic>
        <p:nvPicPr>
          <p:cNvPr id="38" name="Picture 37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688A454A-ED8B-0A9B-C1FF-4540FEC70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581" y="2646326"/>
            <a:ext cx="965606" cy="711499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E72A1F8B-8A4E-49E1-F2E6-C4C7FE4B26D7}"/>
              </a:ext>
            </a:extLst>
          </p:cNvPr>
          <p:cNvSpPr/>
          <p:nvPr/>
        </p:nvSpPr>
        <p:spPr>
          <a:xfrm>
            <a:off x="7626179" y="2387036"/>
            <a:ext cx="3225800" cy="3096655"/>
          </a:xfrm>
          <a:prstGeom prst="ellipse">
            <a:avLst/>
          </a:prstGeom>
          <a:solidFill>
            <a:srgbClr val="FFD7E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8544DC-0E14-7C03-5C70-B982AEDB3C18}"/>
              </a:ext>
            </a:extLst>
          </p:cNvPr>
          <p:cNvSpPr txBox="1"/>
          <p:nvPr/>
        </p:nvSpPr>
        <p:spPr>
          <a:xfrm>
            <a:off x="7860483" y="3156700"/>
            <a:ext cx="275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energies across cluster bend angle</a:t>
            </a:r>
          </a:p>
        </p:txBody>
      </p:sp>
      <p:pic>
        <p:nvPicPr>
          <p:cNvPr id="42" name="Picture 41" descr="A red white and blue twisted wires&#10;&#10;Description automatically generated">
            <a:extLst>
              <a:ext uri="{FF2B5EF4-FFF2-40B4-BE49-F238E27FC236}">
                <a16:creationId xmlns:a16="http://schemas.microsoft.com/office/drawing/2014/main" id="{DB3C4FBA-56DE-CE90-520F-F6C01CF10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047" y="3691952"/>
            <a:ext cx="2294064" cy="169036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671B1A-E4A3-436A-E41A-E768984930A2}"/>
              </a:ext>
            </a:extLst>
          </p:cNvPr>
          <p:cNvCxnSpPr>
            <a:cxnSpLocks/>
          </p:cNvCxnSpPr>
          <p:nvPr/>
        </p:nvCxnSpPr>
        <p:spPr>
          <a:xfrm flipV="1">
            <a:off x="8701088" y="4293359"/>
            <a:ext cx="435768" cy="613007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557F53-4CC1-EFB7-C1B4-CC865388F592}"/>
              </a:ext>
            </a:extLst>
          </p:cNvPr>
          <p:cNvCxnSpPr>
            <a:cxnSpLocks/>
          </p:cNvCxnSpPr>
          <p:nvPr/>
        </p:nvCxnSpPr>
        <p:spPr>
          <a:xfrm flipH="1" flipV="1">
            <a:off x="9136856" y="4293359"/>
            <a:ext cx="895761" cy="412071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36762280-734E-9B90-96E8-6A7A1E81F3FA}"/>
              </a:ext>
            </a:extLst>
          </p:cNvPr>
          <p:cNvSpPr/>
          <p:nvPr/>
        </p:nvSpPr>
        <p:spPr>
          <a:xfrm rot="8258063">
            <a:off x="8993981" y="4081768"/>
            <a:ext cx="428625" cy="359954"/>
          </a:xfrm>
          <a:prstGeom prst="arc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red white and blue lines&#10;&#10;Description automatically generated">
            <a:extLst>
              <a:ext uri="{FF2B5EF4-FFF2-40B4-BE49-F238E27FC236}">
                <a16:creationId xmlns:a16="http://schemas.microsoft.com/office/drawing/2014/main" id="{20D7BFDA-0D8E-9328-9D14-14997BCE4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79802">
            <a:off x="7810981" y="3756095"/>
            <a:ext cx="792922" cy="584258"/>
          </a:xfrm>
          <a:prstGeom prst="rect">
            <a:avLst/>
          </a:prstGeom>
        </p:spPr>
      </p:pic>
      <p:pic>
        <p:nvPicPr>
          <p:cNvPr id="52" name="Picture 51" descr="A bunch of colorful wires&#10;&#10;Description automatically generated with medium confidence">
            <a:extLst>
              <a:ext uri="{FF2B5EF4-FFF2-40B4-BE49-F238E27FC236}">
                <a16:creationId xmlns:a16="http://schemas.microsoft.com/office/drawing/2014/main" id="{D65D8BC3-3A77-5ABD-582E-668B333CF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86566">
            <a:off x="9689194" y="3790159"/>
            <a:ext cx="708663" cy="52217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B02AFF1-7BBC-97F8-BCB7-22FA9BB696F6}"/>
              </a:ext>
            </a:extLst>
          </p:cNvPr>
          <p:cNvSpPr txBox="1"/>
          <p:nvPr/>
        </p:nvSpPr>
        <p:spPr>
          <a:xfrm>
            <a:off x="9099265" y="4441242"/>
            <a:ext cx="279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0" i="0" u="none" strike="noStrike" dirty="0">
                <a:solidFill>
                  <a:schemeClr val="bg1"/>
                </a:solidFill>
                <a:effectLst/>
                <a:latin typeface="Google Sans"/>
              </a:rPr>
              <a:t>θ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322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07DB8F-8058-41AD-371D-3930D7979E03}"/>
              </a:ext>
            </a:extLst>
          </p:cNvPr>
          <p:cNvSpPr txBox="1">
            <a:spLocks/>
          </p:cNvSpPr>
          <p:nvPr/>
        </p:nvSpPr>
        <p:spPr>
          <a:xfrm>
            <a:off x="838200" y="1888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Hiccups: DiffDock sucks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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B22E3C-0077-A613-BEB5-EDAA9C8D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72" y="1514414"/>
            <a:ext cx="6134100" cy="477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34F39-F946-432B-C93D-5B3B581449F0}"/>
              </a:ext>
            </a:extLst>
          </p:cNvPr>
          <p:cNvSpPr txBox="1"/>
          <p:nvPr/>
        </p:nvSpPr>
        <p:spPr>
          <a:xfrm>
            <a:off x="8098733" y="3348016"/>
            <a:ext cx="309459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Hypothesis: </a:t>
            </a:r>
          </a:p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DiffDock has weird formatting issue?</a:t>
            </a:r>
          </a:p>
          <a:p>
            <a:pPr algn="ctr"/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fix: </a:t>
            </a:r>
          </a:p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compatible with AMBER </a:t>
            </a:r>
          </a:p>
        </p:txBody>
      </p:sp>
    </p:spTree>
    <p:extLst>
      <p:ext uri="{BB962C8B-B14F-4D97-AF65-F5344CB8AC3E}">
        <p14:creationId xmlns:p14="http://schemas.microsoft.com/office/powerpoint/2010/main" val="1719045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528</Words>
  <Application>Microsoft Macintosh PowerPoint</Application>
  <PresentationFormat>Widescreen</PresentationFormat>
  <Paragraphs>150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-webkit-standard</vt:lpstr>
      <vt:lpstr>Arial</vt:lpstr>
      <vt:lpstr>Calibri</vt:lpstr>
      <vt:lpstr>Calibri Light</vt:lpstr>
      <vt:lpstr>Google Sans</vt:lpstr>
      <vt:lpstr>Times New Roman</vt:lpstr>
      <vt:lpstr>Office Theme</vt:lpstr>
      <vt:lpstr>MM-GBSA for Docked Small-molecule Ligands</vt:lpstr>
      <vt:lpstr>Molecular Mechanics Generalized Born Surface Area (MM-GBSA)</vt:lpstr>
      <vt:lpstr>Why do we want to do MM-GBSA? </vt:lpstr>
      <vt:lpstr>our starting system</vt:lpstr>
      <vt:lpstr>PowerPoint Presentation</vt:lpstr>
      <vt:lpstr>The workflow: how AMBER MM-GBSA works </vt:lpstr>
      <vt:lpstr>The workflow: an output file</vt:lpstr>
      <vt:lpstr>The workflow </vt:lpstr>
      <vt:lpstr>PowerPoint Presentation</vt:lpstr>
      <vt:lpstr>Original normalized scores for docked poses</vt:lpstr>
      <vt:lpstr>MM-GBSA energies for MD &amp; docked poses</vt:lpstr>
      <vt:lpstr>Another look: kernel density estimate plots </vt:lpstr>
      <vt:lpstr>What’s next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MM-GBSA for Docked Small-molecule Ligands</dc:title>
  <dc:creator>Anjali G. Dhar</dc:creator>
  <cp:lastModifiedBy>Anjali G. Dhar</cp:lastModifiedBy>
  <cp:revision>3</cp:revision>
  <dcterms:created xsi:type="dcterms:W3CDTF">2024-06-02T18:58:20Z</dcterms:created>
  <dcterms:modified xsi:type="dcterms:W3CDTF">2024-06-03T17:22:27Z</dcterms:modified>
</cp:coreProperties>
</file>